
<file path=[Content_Types].xml><?xml version="1.0" encoding="utf-8"?>
<Types xmlns="http://schemas.openxmlformats.org/package/2006/content-types">
  <Default Extension="img"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15"/>
  </p:notesMasterIdLst>
  <p:handoutMasterIdLst>
    <p:handoutMasterId r:id="rId16"/>
  </p:handoutMasterIdLst>
  <p:sldIdLst>
    <p:sldId id="436" r:id="rId5"/>
    <p:sldId id="438" r:id="rId6"/>
    <p:sldId id="437" r:id="rId7"/>
    <p:sldId id="448" r:id="rId8"/>
    <p:sldId id="439" r:id="rId9"/>
    <p:sldId id="441" r:id="rId10"/>
    <p:sldId id="449" r:id="rId11"/>
    <p:sldId id="440" r:id="rId12"/>
    <p:sldId id="435" r:id="rId13"/>
    <p:sldId id="450"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187"/>
    <a:srgbClr val="0C404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911E5-B756-4653-A289-AAC6FF653B17}" v="3" dt="2026-05-20T18:25:01.123"/>
    <p1510:client id="{DE2E3463-71C0-4C46-A529-2F1A8106D197}" v="30" dt="2026-05-20T09:11:00.852"/>
  </p1510:revLst>
</p1510:revInfo>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63850" autoAdjust="0"/>
  </p:normalViewPr>
  <p:slideViewPr>
    <p:cSldViewPr snapToGrid="0">
      <p:cViewPr varScale="1">
        <p:scale>
          <a:sx n="52" d="100"/>
          <a:sy n="52" d="100"/>
        </p:scale>
        <p:origin x="1867" y="58"/>
      </p:cViewPr>
      <p:guideLst/>
    </p:cSldViewPr>
  </p:slideViewPr>
  <p:outlineViewPr>
    <p:cViewPr>
      <p:scale>
        <a:sx n="33" d="100"/>
        <a:sy n="33" d="100"/>
      </p:scale>
      <p:origin x="0" y="-17146"/>
    </p:cViewPr>
  </p:outlineViewPr>
  <p:notesTextViewPr>
    <p:cViewPr>
      <p:scale>
        <a:sx n="1" d="1"/>
        <a:sy n="1" d="1"/>
      </p:scale>
      <p:origin x="0" y="0"/>
    </p:cViewPr>
  </p:notesTextViewPr>
  <p:sorterViewPr>
    <p:cViewPr varScale="1">
      <p:scale>
        <a:sx n="1" d="1"/>
        <a:sy n="1" d="1"/>
      </p:scale>
      <p:origin x="0" y="-871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4D2272-D660-A337-AEF3-BE066BD5453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FE5A70-71C2-F335-270C-B94537340C51}"/>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DC5A369-CA0E-4FC6-90EE-5FA969A08EF8}" type="datetimeFigureOut">
              <a:rPr lang="en-US" smtClean="0"/>
              <a:t>5/21/2026</a:t>
            </a:fld>
            <a:endParaRPr lang="en-US" dirty="0"/>
          </a:p>
        </p:txBody>
      </p:sp>
      <p:sp>
        <p:nvSpPr>
          <p:cNvPr id="4" name="Footer Placeholder 3">
            <a:extLst>
              <a:ext uri="{FF2B5EF4-FFF2-40B4-BE49-F238E27FC236}">
                <a16:creationId xmlns:a16="http://schemas.microsoft.com/office/drawing/2014/main" id="{D91E1B03-0F86-16E7-11BE-81F9F4CD66B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4524B8-3914-99B2-2620-0F2A88D335A3}"/>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509210F9-8331-407C-A034-F95DCB303EBC}" type="slidenum">
              <a:rPr lang="en-US" smtClean="0"/>
              <a:t>‹#›</a:t>
            </a:fld>
            <a:endParaRPr lang="en-US" dirty="0"/>
          </a:p>
        </p:txBody>
      </p:sp>
    </p:spTree>
    <p:extLst>
      <p:ext uri="{BB962C8B-B14F-4D97-AF65-F5344CB8AC3E}">
        <p14:creationId xmlns:p14="http://schemas.microsoft.com/office/powerpoint/2010/main" val="931005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4AB06A-EEDC-421C-B5A0-5E9E5241A8E5}" type="datetimeFigureOut">
              <a:rPr lang="en-US" smtClean="0"/>
              <a:t>5/21/2026</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2BF9438-3EEF-4192-9815-F6F44770AEF7}" type="slidenum">
              <a:rPr lang="en-US" smtClean="0"/>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doe.org/core/fileparse.php/7539/urlt/just_read_florida_executive_order.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I want to start today by clarifying what Summer Bridge is and what it is not.  </a:t>
            </a:r>
          </a:p>
          <a:p>
            <a:pPr>
              <a:buNone/>
            </a:pPr>
            <a:endParaRPr lang="en-US" dirty="0"/>
          </a:p>
          <a:p>
            <a:pPr>
              <a:buNone/>
            </a:pPr>
            <a:r>
              <a:rPr lang="en-US" dirty="0"/>
              <a:t>Summer Bridge is NOT, Summer VPK.  Summer VPK is the program designed for students who did not use a VPK certificate during the school year.  In summer VPK, students can use their VPK certificate to receive 300 hours of instruction before they enter Kindergarten.  </a:t>
            </a:r>
          </a:p>
          <a:p>
            <a:pPr>
              <a:buNone/>
            </a:pPr>
            <a:endParaRPr lang="en-US" dirty="0"/>
          </a:p>
          <a:p>
            <a:pPr>
              <a:buNone/>
            </a:pPr>
            <a:r>
              <a:rPr lang="en-US" dirty="0"/>
              <a:t>Summer Bridge students are different.  These students must be VPK completers, meaning they have already used their VPK certificates and they are in need of additional support to be ready for Kindergarten.  Brevard Public schools operates this Summer Bridge program.</a:t>
            </a:r>
          </a:p>
          <a:p>
            <a:pPr defTabSz="942289"/>
            <a:endParaRPr lang="en-US" dirty="0"/>
          </a:p>
          <a:p>
            <a:pPr defTabSz="942289"/>
            <a:endParaRPr lang="en-US" dirty="0"/>
          </a:p>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a:t>
            </a:fld>
            <a:endParaRPr lang="en-US" dirty="0"/>
          </a:p>
        </p:txBody>
      </p:sp>
    </p:spTree>
    <p:extLst>
      <p:ext uri="{BB962C8B-B14F-4D97-AF65-F5344CB8AC3E}">
        <p14:creationId xmlns:p14="http://schemas.microsoft.com/office/powerpoint/2010/main" val="236904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Summer Bridge can be a golden opportunity for any students that are already showing signs of needing interventions in early literacy. Please ensure that all of your families are informed of this opportunity.  This experience can be potentially life changing.  Think of that statistic of never catching up to their classmates.</a:t>
            </a:r>
          </a:p>
          <a:p>
            <a:endParaRPr lang="en-US" dirty="0"/>
          </a:p>
          <a:p>
            <a:r>
              <a:rPr lang="en-US" dirty="0"/>
              <a:t>Questions?</a:t>
            </a:r>
          </a:p>
          <a:p>
            <a:endParaRPr lang="en-US" dirty="0"/>
          </a:p>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10</a:t>
            </a:fld>
            <a:endParaRPr lang="en-US" dirty="0"/>
          </a:p>
        </p:txBody>
      </p:sp>
    </p:spTree>
    <p:extLst>
      <p:ext uri="{BB962C8B-B14F-4D97-AF65-F5344CB8AC3E}">
        <p14:creationId xmlns:p14="http://schemas.microsoft.com/office/powerpoint/2010/main" val="79545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Let’s talk a little bit about how Summer Bridge came into existence.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 2001, Governor Jeb Bush signed </a:t>
            </a:r>
            <a:r>
              <a:rPr lang="en-US" sz="1200" b="1" i="0" u="sng" kern="1200" dirty="0">
                <a:solidFill>
                  <a:schemeClr val="tx1"/>
                </a:solidFill>
                <a:effectLst/>
                <a:latin typeface="+mn-lt"/>
                <a:ea typeface="+mn-ea"/>
                <a:cs typeface="+mn-cs"/>
                <a:hlinkClick r:id="rId3"/>
              </a:rPr>
              <a:t>Executive Order 01-260</a:t>
            </a:r>
            <a:r>
              <a:rPr lang="en-US" sz="1200" b="1" i="0" kern="1200" dirty="0">
                <a:solidFill>
                  <a:schemeClr val="tx1"/>
                </a:solidFill>
                <a:effectLst/>
                <a:latin typeface="+mn-lt"/>
                <a:ea typeface="+mn-ea"/>
                <a:cs typeface="+mn-cs"/>
              </a:rPr>
              <a:t>, designating Just Read, Florida! as a reading initiative establishing reading as a core value in the state.</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last year, Just Read, Florida, created the Summer Bridge program for </a:t>
            </a:r>
            <a:r>
              <a:rPr lang="en-US" sz="1200" b="1" i="0" kern="1200" dirty="0">
                <a:solidFill>
                  <a:schemeClr val="tx1"/>
                </a:solidFill>
                <a:effectLst/>
                <a:latin typeface="+mn-lt"/>
                <a:ea typeface="+mn-ea"/>
                <a:cs typeface="+mn-cs"/>
              </a:rPr>
              <a:t>school districts </a:t>
            </a:r>
            <a:r>
              <a:rPr lang="en-US" sz="1200" b="0" i="0" kern="1200" dirty="0">
                <a:solidFill>
                  <a:schemeClr val="tx1"/>
                </a:solidFill>
                <a:effectLst/>
                <a:latin typeface="+mn-lt"/>
                <a:ea typeface="+mn-ea"/>
                <a:cs typeface="+mn-cs"/>
              </a:rPr>
              <a:t>to provide interventions for students who were demonstrating deficiencies in their early literacy skills.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2BF9438-3EEF-4192-9815-F6F44770AEF7}" type="slidenum">
              <a:rPr lang="en-US" smtClean="0"/>
              <a:t>2</a:t>
            </a:fld>
            <a:endParaRPr lang="en-US" dirty="0"/>
          </a:p>
        </p:txBody>
      </p:sp>
    </p:spTree>
    <p:extLst>
      <p:ext uri="{BB962C8B-B14F-4D97-AF65-F5344CB8AC3E}">
        <p14:creationId xmlns:p14="http://schemas.microsoft.com/office/powerpoint/2010/main" val="160195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students served will be our most at risk so we will be providing 25 days (100 hours) of intensive interventions with a focus on early literacy skills –all based on the Science of Reading.</a:t>
            </a:r>
          </a:p>
          <a:p>
            <a:endParaRPr lang="en-US" dirty="0"/>
          </a:p>
          <a:p>
            <a:r>
              <a:rPr lang="en-US" dirty="0"/>
              <a:t>Our Summer Bridge programs aims to fill some of those early literacy gaps for Brevard’s future kindergartens. </a:t>
            </a:r>
          </a:p>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a:t>
            </a:fld>
            <a:endParaRPr lang="en-US" dirty="0"/>
          </a:p>
        </p:txBody>
      </p:sp>
    </p:spTree>
    <p:extLst>
      <p:ext uri="{BB962C8B-B14F-4D97-AF65-F5344CB8AC3E}">
        <p14:creationId xmlns:p14="http://schemas.microsoft.com/office/powerpoint/2010/main" val="124463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06110-8A0A-DA8E-E361-D55E464B6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49108-5EC7-DC93-FCDE-6750D4A03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5D44A-6EEF-C7AF-8FA6-091D1E77EE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Legislatively, we are mandated to serve all students that score below the 25</a:t>
            </a:r>
            <a:r>
              <a:rPr lang="en-US" baseline="30000" dirty="0"/>
              <a:t>th</a:t>
            </a:r>
            <a:r>
              <a:rPr lang="en-US" dirty="0"/>
              <a:t> percentile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15B6039-BBB2-8704-5641-45C1C3DDDEE9}"/>
              </a:ext>
            </a:extLst>
          </p:cNvPr>
          <p:cNvSpPr>
            <a:spLocks noGrp="1"/>
          </p:cNvSpPr>
          <p:nvPr>
            <p:ph type="sldNum" sz="quarter" idx="5"/>
          </p:nvPr>
        </p:nvSpPr>
        <p:spPr/>
        <p:txBody>
          <a:bodyPr/>
          <a:lstStyle/>
          <a:p>
            <a:fld id="{32BF9438-3EEF-4192-9815-F6F44770AEF7}" type="slidenum">
              <a:rPr lang="en-US" smtClean="0"/>
              <a:t>4</a:t>
            </a:fld>
            <a:endParaRPr lang="en-US" dirty="0"/>
          </a:p>
        </p:txBody>
      </p:sp>
    </p:spTree>
    <p:extLst>
      <p:ext uri="{BB962C8B-B14F-4D97-AF65-F5344CB8AC3E}">
        <p14:creationId xmlns:p14="http://schemas.microsoft.com/office/powerpoint/2010/main" val="118894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Administer a Baseline and summative assessment to see progress.</a:t>
            </a:r>
          </a:p>
          <a:p>
            <a:endParaRPr lang="en-US" dirty="0"/>
          </a:p>
          <a:p>
            <a:r>
              <a:rPr lang="en-US" dirty="0"/>
              <a:t>Build knowledge and vocabulary using the Benchmark themes.  Without background knowledge, language comprehension suffers so we need to be building knowledge daily!</a:t>
            </a:r>
          </a:p>
          <a:p>
            <a:endParaRPr lang="en-US" dirty="0"/>
          </a:p>
          <a:p>
            <a:r>
              <a:rPr lang="en-US" dirty="0" err="1"/>
              <a:t>Alphatales</a:t>
            </a:r>
            <a:r>
              <a:rPr lang="en-US" dirty="0"/>
              <a:t> books will be used to share singsong alliterative text which is so important in helping our students to hear the sounds of our language.</a:t>
            </a:r>
          </a:p>
          <a:p>
            <a:endParaRPr lang="en-US" dirty="0"/>
          </a:p>
          <a:p>
            <a:r>
              <a:rPr lang="en-US" dirty="0"/>
              <a:t>Readers Theater will be used to enhance oral language development.  On the last day of the program, parents will be invited to watch one of the five performances that their child will have learned and practiced during the program.</a:t>
            </a:r>
          </a:p>
          <a:p>
            <a:endParaRPr lang="en-US" dirty="0"/>
          </a:p>
          <a:p>
            <a:r>
              <a:rPr lang="en-US" dirty="0"/>
              <a:t>We all know the importance of PA to growing readers.  Students will be stomping out the sounds, clapping to words in text and dancing to catchy songs</a:t>
            </a:r>
          </a:p>
          <a:p>
            <a:endParaRPr lang="en-US" dirty="0"/>
          </a:p>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5</a:t>
            </a:fld>
            <a:endParaRPr lang="en-US" dirty="0"/>
          </a:p>
        </p:txBody>
      </p:sp>
    </p:spTree>
    <p:extLst>
      <p:ext uri="{BB962C8B-B14F-4D97-AF65-F5344CB8AC3E}">
        <p14:creationId xmlns:p14="http://schemas.microsoft.com/office/powerpoint/2010/main" val="620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Describes the district’s plan for Summer Bridge</a:t>
            </a:r>
          </a:p>
        </p:txBody>
      </p:sp>
      <p:sp>
        <p:nvSpPr>
          <p:cNvPr id="4" name="Slide Number Placeholder 3"/>
          <p:cNvSpPr>
            <a:spLocks noGrp="1"/>
          </p:cNvSpPr>
          <p:nvPr>
            <p:ph type="sldNum" sz="quarter" idx="5"/>
          </p:nvPr>
        </p:nvSpPr>
        <p:spPr/>
        <p:txBody>
          <a:bodyPr/>
          <a:lstStyle/>
          <a:p>
            <a:fld id="{32BF9438-3EEF-4192-9815-F6F44770AEF7}" type="slidenum">
              <a:rPr lang="en-US" smtClean="0"/>
              <a:t>6</a:t>
            </a:fld>
            <a:endParaRPr lang="en-US" dirty="0"/>
          </a:p>
        </p:txBody>
      </p:sp>
    </p:spTree>
    <p:extLst>
      <p:ext uri="{BB962C8B-B14F-4D97-AF65-F5344CB8AC3E}">
        <p14:creationId xmlns:p14="http://schemas.microsoft.com/office/powerpoint/2010/main" val="4030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CF033-6B38-F169-C649-58BB6D3B5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DAC5E-8E10-B34D-D4C6-4705154E9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81754-1336-71E8-5258-DC869B24F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709F90-2766-113C-FFC0-96236BD27B16}"/>
              </a:ext>
            </a:extLst>
          </p:cNvPr>
          <p:cNvSpPr>
            <a:spLocks noGrp="1"/>
          </p:cNvSpPr>
          <p:nvPr>
            <p:ph type="sldNum" sz="quarter" idx="5"/>
          </p:nvPr>
        </p:nvSpPr>
        <p:spPr/>
        <p:txBody>
          <a:bodyPr/>
          <a:lstStyle/>
          <a:p>
            <a:fld id="{32BF9438-3EEF-4192-9815-F6F44770AEF7}" type="slidenum">
              <a:rPr lang="en-US" smtClean="0"/>
              <a:t>7</a:t>
            </a:fld>
            <a:endParaRPr lang="en-US" dirty="0"/>
          </a:p>
        </p:txBody>
      </p:sp>
    </p:spTree>
    <p:extLst>
      <p:ext uri="{BB962C8B-B14F-4D97-AF65-F5344CB8AC3E}">
        <p14:creationId xmlns:p14="http://schemas.microsoft.com/office/powerpoint/2010/main" val="386645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8</a:t>
            </a:fld>
            <a:endParaRPr lang="en-US" dirty="0"/>
          </a:p>
        </p:txBody>
      </p:sp>
    </p:spTree>
    <p:extLst>
      <p:ext uri="{BB962C8B-B14F-4D97-AF65-F5344CB8AC3E}">
        <p14:creationId xmlns:p14="http://schemas.microsoft.com/office/powerpoint/2010/main" val="199377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9</a:t>
            </a:fld>
            <a:endParaRPr lang="en-US" dirty="0"/>
          </a:p>
        </p:txBody>
      </p:sp>
    </p:spTree>
    <p:extLst>
      <p:ext uri="{BB962C8B-B14F-4D97-AF65-F5344CB8AC3E}">
        <p14:creationId xmlns:p14="http://schemas.microsoft.com/office/powerpoint/2010/main" val="328446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223638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7498561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361101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40DA2-B75D-1B49-51F9-967501F7F67B}"/>
              </a:ext>
            </a:extLst>
          </p:cNvPr>
          <p:cNvSpPr>
            <a:spLocks noGrp="1"/>
          </p:cNvSpPr>
          <p:nvPr>
            <p:ph type="title" hasCustomPrompt="1"/>
          </p:nvPr>
        </p:nvSpPr>
        <p:spPr>
          <a:xfrm>
            <a:off x="994876" y="887638"/>
            <a:ext cx="10202248" cy="5094496"/>
          </a:xfrm>
        </p:spPr>
        <p:txBody>
          <a:bodyPr/>
          <a:lstStyle>
            <a:lvl1pPr algn="ctr">
              <a:defRPr sz="4800">
                <a:solidFill>
                  <a:schemeClr val="bg1"/>
                </a:solidFill>
              </a:defRPr>
            </a:lvl1pPr>
          </a:lstStyle>
          <a:p>
            <a:r>
              <a:rPr lang="en-US" dirty="0"/>
              <a:t>Click to add title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2" name="Rectangle 1">
            <a:extLst>
              <a:ext uri="{FF2B5EF4-FFF2-40B4-BE49-F238E27FC236}">
                <a16:creationId xmlns:a16="http://schemas.microsoft.com/office/drawing/2014/main" id="{8E93BDAB-CB06-403B-00FD-9D1C2812A298}"/>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6FB1FDB-9C8A-890A-5051-8D49E105FD49}"/>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1">
            <a:extLst>
              <a:ext uri="{FF2B5EF4-FFF2-40B4-BE49-F238E27FC236}">
                <a16:creationId xmlns:a16="http://schemas.microsoft.com/office/drawing/2014/main" id="{46056E81-9CB5-42E9-6689-B711F575C8F2}"/>
              </a:ext>
              <a:ext uri="{C183D7F6-B498-43B3-948B-1728B52AA6E4}">
                <adec:decorative xmlns:adec="http://schemas.microsoft.com/office/drawing/2017/decorative" val="1"/>
              </a:ext>
            </a:extLst>
          </p:cNvPr>
          <p:cNvSpPr/>
          <p:nvPr userDrawn="1"/>
        </p:nvSpPr>
        <p:spPr>
          <a:xfrm flipV="1">
            <a:off x="8981493" y="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2">
            <a:extLst>
              <a:ext uri="{FF2B5EF4-FFF2-40B4-BE49-F238E27FC236}">
                <a16:creationId xmlns:a16="http://schemas.microsoft.com/office/drawing/2014/main" id="{3D075254-6FC4-6738-BBBE-1BACB99E424A}"/>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5620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b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BA2562-20F9-9DC8-81EB-6ED26B24D7E3}"/>
              </a:ext>
              <a:ext uri="{C183D7F6-B498-43B3-948B-1728B52AA6E4}">
                <adec:decorative xmlns:adec="http://schemas.microsoft.com/office/drawing/2017/decorative" val="1"/>
              </a:ext>
            </a:extLst>
          </p:cNvPr>
          <p:cNvSpPr/>
          <p:nvPr userDrawn="1"/>
        </p:nvSpPr>
        <p:spPr>
          <a:xfrm>
            <a:off x="1" y="5983099"/>
            <a:ext cx="12192000" cy="8739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25">
            <a:extLst>
              <a:ext uri="{FF2B5EF4-FFF2-40B4-BE49-F238E27FC236}">
                <a16:creationId xmlns:a16="http://schemas.microsoft.com/office/drawing/2014/main" id="{369E878B-C75C-98DC-B694-2C40507C4945}"/>
              </a:ext>
              <a:ext uri="{C183D7F6-B498-43B3-948B-1728B52AA6E4}">
                <adec:decorative xmlns:adec="http://schemas.microsoft.com/office/drawing/2017/decorative" val="1"/>
              </a:ext>
            </a:extLst>
          </p:cNvPr>
          <p:cNvSpPr/>
          <p:nvPr userDrawn="1"/>
        </p:nvSpPr>
        <p:spPr>
          <a:xfrm>
            <a:off x="8991644" y="3657675"/>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7">
            <a:extLst>
              <a:ext uri="{FF2B5EF4-FFF2-40B4-BE49-F238E27FC236}">
                <a16:creationId xmlns:a16="http://schemas.microsoft.com/office/drawing/2014/main" id="{DC03A063-67E0-718E-206C-6C807C20026A}"/>
              </a:ext>
              <a:ext uri="{C183D7F6-B498-43B3-948B-1728B52AA6E4}">
                <adec:decorative xmlns:adec="http://schemas.microsoft.com/office/drawing/2017/decorative" val="1"/>
              </a:ext>
            </a:extLst>
          </p:cNvPr>
          <p:cNvSpPr>
            <a:spLocks noChangeAspect="1"/>
          </p:cNvSpPr>
          <p:nvPr userDrawn="1"/>
        </p:nvSpPr>
        <p:spPr>
          <a:xfrm flipH="1" flipV="1">
            <a:off x="0" y="-5"/>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30">
            <a:extLst>
              <a:ext uri="{FF2B5EF4-FFF2-40B4-BE49-F238E27FC236}">
                <a16:creationId xmlns:a16="http://schemas.microsoft.com/office/drawing/2014/main" id="{6D86FEEF-2721-A616-B636-7C6F8B1B5D56}"/>
              </a:ext>
              <a:ext uri="{C183D7F6-B498-43B3-948B-1728B52AA6E4}">
                <adec:decorative xmlns:adec="http://schemas.microsoft.com/office/drawing/2017/decorative" val="1"/>
              </a:ext>
            </a:extLst>
          </p:cNvPr>
          <p:cNvSpPr>
            <a:spLocks noChangeAspect="1"/>
          </p:cNvSpPr>
          <p:nvPr userDrawn="1"/>
        </p:nvSpPr>
        <p:spPr>
          <a:xfrm rot="16200000" flipH="1" flipV="1">
            <a:off x="-433923" y="554625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17">
            <a:extLst>
              <a:ext uri="{FF2B5EF4-FFF2-40B4-BE49-F238E27FC236}">
                <a16:creationId xmlns:a16="http://schemas.microsoft.com/office/drawing/2014/main" id="{4AC20A76-77DC-62F7-C0E5-66C03853B31E}"/>
              </a:ext>
            </a:extLst>
          </p:cNvPr>
          <p:cNvSpPr>
            <a:spLocks noGrp="1"/>
          </p:cNvSpPr>
          <p:nvPr>
            <p:ph type="title" hasCustomPrompt="1"/>
          </p:nvPr>
        </p:nvSpPr>
        <p:spPr>
          <a:xfrm>
            <a:off x="1371599" y="1478396"/>
            <a:ext cx="3710355" cy="3445297"/>
          </a:xfrm>
        </p:spPr>
        <p:txBody>
          <a:bodyPr>
            <a:normAutofit/>
          </a:bodyPr>
          <a:lstStyle>
            <a:lvl1pPr>
              <a:defRPr sz="3600">
                <a:solidFill>
                  <a:schemeClr val="accent2">
                    <a:lumMod val="75000"/>
                  </a:schemeClr>
                </a:solidFill>
              </a:defRPr>
            </a:lvl1pPr>
          </a:lstStyle>
          <a:p>
            <a:r>
              <a:rPr lang="en-US" dirty="0"/>
              <a:t>Click to add title</a:t>
            </a:r>
          </a:p>
        </p:txBody>
      </p:sp>
      <p:sp>
        <p:nvSpPr>
          <p:cNvPr id="20" name="Content Placeholder 19">
            <a:extLst>
              <a:ext uri="{FF2B5EF4-FFF2-40B4-BE49-F238E27FC236}">
                <a16:creationId xmlns:a16="http://schemas.microsoft.com/office/drawing/2014/main" id="{CF99A149-DEF4-9E0F-D0DE-E859DB6CA539}"/>
              </a:ext>
            </a:extLst>
          </p:cNvPr>
          <p:cNvSpPr>
            <a:spLocks noGrp="1"/>
          </p:cNvSpPr>
          <p:nvPr>
            <p:ph sz="quarter" idx="10" hasCustomPrompt="1"/>
          </p:nvPr>
        </p:nvSpPr>
        <p:spPr>
          <a:xfrm>
            <a:off x="5360465" y="1477963"/>
            <a:ext cx="5536135" cy="3446462"/>
          </a:xfrm>
        </p:spPr>
        <p:txBody>
          <a:bodyPr anchor="ct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chemeClr val="bg1"/>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4624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id="{A18D9F31-445F-F144-A393-66C1BDE8083D}"/>
              </a:ext>
              <a:ext uri="{C183D7F6-B498-43B3-948B-1728B52AA6E4}">
                <adec:decorative xmlns:adec="http://schemas.microsoft.com/office/drawing/2017/decorative" val="1"/>
              </a:ext>
            </a:extLst>
          </p:cNvPr>
          <p:cNvSpPr/>
          <p:nvPr userDrawn="1"/>
        </p:nvSpPr>
        <p:spPr>
          <a:xfrm flipV="1">
            <a:off x="4570022" y="3390898"/>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4">
            <a:extLst>
              <a:ext uri="{FF2B5EF4-FFF2-40B4-BE49-F238E27FC236}">
                <a16:creationId xmlns:a16="http://schemas.microsoft.com/office/drawing/2014/main" id="{24F2F994-08EA-D901-82B7-02E175B2FF92}"/>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7">
            <a:extLst>
              <a:ext uri="{FF2B5EF4-FFF2-40B4-BE49-F238E27FC236}">
                <a16:creationId xmlns:a16="http://schemas.microsoft.com/office/drawing/2014/main" id="{863EE949-1BE5-CFA7-69CC-5235FFE07F0F}"/>
              </a:ext>
            </a:extLst>
          </p:cNvPr>
          <p:cNvSpPr>
            <a:spLocks noGrp="1"/>
          </p:cNvSpPr>
          <p:nvPr>
            <p:ph type="title" hasCustomPrompt="1"/>
          </p:nvPr>
        </p:nvSpPr>
        <p:spPr>
          <a:xfrm>
            <a:off x="1371598" y="1415562"/>
            <a:ext cx="5750171" cy="4009292"/>
          </a:xfrm>
        </p:spPr>
        <p:txBody>
          <a:bodyPr>
            <a:normAutofit/>
          </a:bodyPr>
          <a:lstStyle>
            <a:lvl1pPr>
              <a:defRPr sz="3600">
                <a:solidFill>
                  <a:schemeClr val="bg2"/>
                </a:solidFill>
              </a:defRPr>
            </a:lvl1pPr>
          </a:lstStyle>
          <a:p>
            <a:r>
              <a:rPr lang="en-US" dirty="0"/>
              <a:t>Click to add title</a:t>
            </a:r>
          </a:p>
        </p:txBody>
      </p:sp>
      <p:sp>
        <p:nvSpPr>
          <p:cNvPr id="4" name="Picture Placeholder 18">
            <a:extLst>
              <a:ext uri="{FF2B5EF4-FFF2-40B4-BE49-F238E27FC236}">
                <a16:creationId xmlns:a16="http://schemas.microsoft.com/office/drawing/2014/main" id="{A2B2C17F-12DD-A683-5602-F16A1C9647FB}"/>
              </a:ext>
            </a:extLst>
          </p:cNvPr>
          <p:cNvSpPr>
            <a:spLocks noGrp="1"/>
          </p:cNvSpPr>
          <p:nvPr>
            <p:ph type="pic" sz="quarter" idx="13"/>
          </p:nvPr>
        </p:nvSpPr>
        <p:spPr>
          <a:xfrm>
            <a:off x="7877908" y="1"/>
            <a:ext cx="4314092"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2">
              <a:lumMod val="75000"/>
            </a:schemeClr>
          </a:solidFill>
        </p:spPr>
        <p:txBody>
          <a:bodyPr wrap="square" lIns="1463040" tIns="822960" rIns="1463040" anchor="t" anchorCtr="0">
            <a:noAutofit/>
          </a:bodyPr>
          <a:lstStyle>
            <a:lvl1pPr marL="0" indent="0" algn="ctr">
              <a:buNone/>
              <a:defRPr sz="1600">
                <a:solidFill>
                  <a:schemeClr val="bg2"/>
                </a:solidFill>
              </a:defRPr>
            </a:lvl1p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190446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Content and Image">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79D789-F69C-8306-0C19-DF73E69167C4}"/>
              </a:ext>
            </a:extLst>
          </p:cNvPr>
          <p:cNvSpPr>
            <a:spLocks noGrp="1"/>
          </p:cNvSpPr>
          <p:nvPr>
            <p:ph type="title" hasCustomPrompt="1"/>
          </p:nvPr>
        </p:nvSpPr>
        <p:spPr>
          <a:xfrm>
            <a:off x="5676415" y="360485"/>
            <a:ext cx="5032725" cy="3284203"/>
          </a:xfrm>
        </p:spPr>
        <p:txBody>
          <a:bodyPr anchor="b">
            <a:normAutofit/>
          </a:bodyPr>
          <a:lstStyle>
            <a:lvl1pPr>
              <a:defRPr sz="3600">
                <a:solidFill>
                  <a:schemeClr val="bg2"/>
                </a:solidFill>
              </a:defRPr>
            </a:lvl1pPr>
          </a:lstStyle>
          <a:p>
            <a:r>
              <a:rPr lang="en-US" dirty="0"/>
              <a:t>Click to add title</a:t>
            </a:r>
          </a:p>
        </p:txBody>
      </p:sp>
      <p:sp>
        <p:nvSpPr>
          <p:cNvPr id="2" name="Picture Placeholder 1">
            <a:extLst>
              <a:ext uri="{FF2B5EF4-FFF2-40B4-BE49-F238E27FC236}">
                <a16:creationId xmlns:a16="http://schemas.microsoft.com/office/drawing/2014/main" id="{A2003524-9DE3-1117-2E91-80A1CB96DE3E}"/>
              </a:ext>
            </a:extLst>
          </p:cNvPr>
          <p:cNvSpPr>
            <a:spLocks noGrp="1"/>
          </p:cNvSpPr>
          <p:nvPr>
            <p:ph type="pic" sz="quarter" idx="11"/>
          </p:nvPr>
        </p:nvSpPr>
        <p:spPr>
          <a:xfrm>
            <a:off x="0" y="0"/>
            <a:ext cx="4308475" cy="6858000"/>
          </a:xfrm>
          <a:custGeom>
            <a:avLst/>
            <a:gdLst>
              <a:gd name="connsiteX0" fmla="*/ 0 w 4308475"/>
              <a:gd name="connsiteY0" fmla="*/ 0 h 6858000"/>
              <a:gd name="connsiteX1" fmla="*/ 4308475 w 4308475"/>
              <a:gd name="connsiteY1" fmla="*/ 0 h 6858000"/>
              <a:gd name="connsiteX2" fmla="*/ 4308475 w 4308475"/>
              <a:gd name="connsiteY2" fmla="*/ 3390898 h 6858000"/>
              <a:gd name="connsiteX3" fmla="*/ 4307536 w 4308475"/>
              <a:gd name="connsiteY3" fmla="*/ 3390898 h 6858000"/>
              <a:gd name="connsiteX4" fmla="*/ 4290702 w 4308475"/>
              <a:gd name="connsiteY4" fmla="*/ 3724279 h 6858000"/>
              <a:gd name="connsiteX5" fmla="*/ 1146183 w 4308475"/>
              <a:gd name="connsiteY5" fmla="*/ 6848898 h 6858000"/>
              <a:gd name="connsiteX6" fmla="*/ 953984 w 4308475"/>
              <a:gd name="connsiteY6" fmla="*/ 6857998 h 6858000"/>
              <a:gd name="connsiteX7" fmla="*/ 4308475 w 4308475"/>
              <a:gd name="connsiteY7" fmla="*/ 6857998 h 6858000"/>
              <a:gd name="connsiteX8" fmla="*/ 4308475 w 4308475"/>
              <a:gd name="connsiteY8" fmla="*/ 6858000 h 6858000"/>
              <a:gd name="connsiteX9" fmla="*/ 0 w 430847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8475" h="6858000">
                <a:moveTo>
                  <a:pt x="0" y="0"/>
                </a:moveTo>
                <a:lnTo>
                  <a:pt x="4308475" y="0"/>
                </a:lnTo>
                <a:lnTo>
                  <a:pt x="4308475" y="3390898"/>
                </a:lnTo>
                <a:lnTo>
                  <a:pt x="4307536" y="3390898"/>
                </a:lnTo>
                <a:lnTo>
                  <a:pt x="4290702" y="3724279"/>
                </a:lnTo>
                <a:cubicBezTo>
                  <a:pt x="4122756" y="5378008"/>
                  <a:pt x="2802922" y="6691208"/>
                  <a:pt x="1146183" y="6848898"/>
                </a:cubicBezTo>
                <a:lnTo>
                  <a:pt x="953984" y="6857998"/>
                </a:lnTo>
                <a:lnTo>
                  <a:pt x="4308475" y="6857998"/>
                </a:lnTo>
                <a:lnTo>
                  <a:pt x="4308475" y="6858000"/>
                </a:lnTo>
                <a:lnTo>
                  <a:pt x="0" y="6858000"/>
                </a:lnTo>
                <a:close/>
              </a:path>
            </a:pathLst>
          </a:custGeom>
        </p:spPr>
        <p:txBody>
          <a:bodyPr wrap="square">
            <a:noAutofit/>
          </a:bodyPr>
          <a:lstStyle>
            <a:lvl1pPr marL="0" indent="0" algn="ctr">
              <a:buNone/>
              <a:defRPr>
                <a:solidFill>
                  <a:schemeClr val="bg2"/>
                </a:solidFill>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FE5C55B8-DD4C-A859-38F5-CC8FE0920B85}"/>
              </a:ext>
            </a:extLst>
          </p:cNvPr>
          <p:cNvSpPr>
            <a:spLocks noGrp="1"/>
          </p:cNvSpPr>
          <p:nvPr>
            <p:ph sz="quarter" idx="10" hasCustomPrompt="1"/>
          </p:nvPr>
        </p:nvSpPr>
        <p:spPr>
          <a:xfrm>
            <a:off x="5676306" y="3846391"/>
            <a:ext cx="5032725" cy="2136710"/>
          </a:xfrm>
        </p:spPr>
        <p:txBody>
          <a:bodyPr>
            <a:normAutofit/>
          </a:bodyPr>
          <a:lstStyle>
            <a:lvl1pPr marL="0" indent="0">
              <a:buNone/>
              <a:defRPr sz="1800">
                <a:solidFill>
                  <a:schemeClr val="bg2"/>
                </a:solidFill>
              </a:defRPr>
            </a:lvl1pPr>
            <a:lvl2pPr marL="457200" indent="0">
              <a:buNone/>
              <a:defRPr sz="1600">
                <a:solidFill>
                  <a:schemeClr val="bg2"/>
                </a:solidFill>
              </a:defRPr>
            </a:lvl2pPr>
            <a:lvl3pPr marL="914400" indent="0">
              <a:buNone/>
              <a:defRPr sz="14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7" name="Freeform: Shape 9">
            <a:extLst>
              <a:ext uri="{FF2B5EF4-FFF2-40B4-BE49-F238E27FC236}">
                <a16:creationId xmlns:a16="http://schemas.microsoft.com/office/drawing/2014/main" id="{6DC123BA-30A1-50DE-FC24-33C67A8FA78E}"/>
              </a:ext>
              <a:ext uri="{C183D7F6-B498-43B3-948B-1728B52AA6E4}">
                <adec:decorative xmlns:adec="http://schemas.microsoft.com/office/drawing/2017/decorative" val="1"/>
              </a:ext>
            </a:extLst>
          </p:cNvPr>
          <p:cNvSpPr/>
          <p:nvPr userDrawn="1"/>
        </p:nvSpPr>
        <p:spPr>
          <a:xfrm flipH="1" flipV="1">
            <a:off x="4308762" y="3390898"/>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03818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10C35C-5361-BD30-EB79-01BD72158B57}"/>
              </a:ext>
              <a:ext uri="{C183D7F6-B498-43B3-948B-1728B52AA6E4}">
                <adec:decorative xmlns:adec="http://schemas.microsoft.com/office/drawing/2017/decorative" val="1"/>
              </a:ext>
            </a:extLst>
          </p:cNvPr>
          <p:cNvSpPr/>
          <p:nvPr userDrawn="1"/>
        </p:nvSpPr>
        <p:spPr>
          <a:xfrm rot="5400000">
            <a:off x="-2992038" y="2992045"/>
            <a:ext cx="6858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26">
            <a:extLst>
              <a:ext uri="{FF2B5EF4-FFF2-40B4-BE49-F238E27FC236}">
                <a16:creationId xmlns:a16="http://schemas.microsoft.com/office/drawing/2014/main" id="{948A7171-32A3-1CAC-DDFD-7C44DDAF06EA}"/>
              </a:ext>
              <a:ext uri="{C183D7F6-B498-43B3-948B-1728B52AA6E4}">
                <adec:decorative xmlns:adec="http://schemas.microsoft.com/office/drawing/2017/decorative" val="1"/>
              </a:ext>
            </a:extLst>
          </p:cNvPr>
          <p:cNvSpPr>
            <a:spLocks noChangeAspect="1"/>
          </p:cNvSpPr>
          <p:nvPr userDrawn="1"/>
        </p:nvSpPr>
        <p:spPr>
          <a:xfrm flipH="1" flipV="1">
            <a:off x="1" y="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7">
            <a:extLst>
              <a:ext uri="{FF2B5EF4-FFF2-40B4-BE49-F238E27FC236}">
                <a16:creationId xmlns:a16="http://schemas.microsoft.com/office/drawing/2014/main" id="{06FD5EAC-FAC4-CDB4-6AB8-809E940F0780}"/>
              </a:ext>
              <a:ext uri="{C183D7F6-B498-43B3-948B-1728B52AA6E4}">
                <adec:decorative xmlns:adec="http://schemas.microsoft.com/office/drawing/2017/decorative" val="1"/>
              </a:ext>
            </a:extLst>
          </p:cNvPr>
          <p:cNvSpPr/>
          <p:nvPr userDrawn="1"/>
        </p:nvSpPr>
        <p:spPr>
          <a:xfrm>
            <a:off x="8991644" y="3657688"/>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9">
            <a:extLst>
              <a:ext uri="{FF2B5EF4-FFF2-40B4-BE49-F238E27FC236}">
                <a16:creationId xmlns:a16="http://schemas.microsoft.com/office/drawing/2014/main" id="{6DA13352-25BC-FD28-A34C-DD204D5BF178}"/>
              </a:ext>
            </a:extLst>
          </p:cNvPr>
          <p:cNvSpPr>
            <a:spLocks noGrp="1"/>
          </p:cNvSpPr>
          <p:nvPr>
            <p:ph type="title" hasCustomPrompt="1"/>
          </p:nvPr>
        </p:nvSpPr>
        <p:spPr>
          <a:xfrm>
            <a:off x="1381748" y="246183"/>
            <a:ext cx="9525000" cy="1919521"/>
          </a:xfrm>
        </p:spPr>
        <p:txBody>
          <a:bodyPr>
            <a:normAutofit/>
          </a:bodyPr>
          <a:lstStyle>
            <a:lvl1pPr>
              <a:defRPr sz="3600">
                <a:solidFill>
                  <a:schemeClr val="accent2">
                    <a:lumMod val="75000"/>
                  </a:schemeClr>
                </a:solidFill>
              </a:defRPr>
            </a:lvl1pPr>
          </a:lstStyle>
          <a:p>
            <a:r>
              <a:rPr lang="en-US" dirty="0"/>
              <a:t>Click to add title</a:t>
            </a:r>
          </a:p>
        </p:txBody>
      </p:sp>
      <p:sp>
        <p:nvSpPr>
          <p:cNvPr id="12" name="Content Placeholder 11">
            <a:extLst>
              <a:ext uri="{FF2B5EF4-FFF2-40B4-BE49-F238E27FC236}">
                <a16:creationId xmlns:a16="http://schemas.microsoft.com/office/drawing/2014/main" id="{034108AC-4ED2-99E6-0212-0AC0802C553A}"/>
              </a:ext>
            </a:extLst>
          </p:cNvPr>
          <p:cNvSpPr>
            <a:spLocks noGrp="1"/>
          </p:cNvSpPr>
          <p:nvPr>
            <p:ph sz="quarter" idx="10" hasCustomPrompt="1"/>
          </p:nvPr>
        </p:nvSpPr>
        <p:spPr>
          <a:xfrm>
            <a:off x="1371600" y="2274033"/>
            <a:ext cx="9525000" cy="3317875"/>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222593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3">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B6590-E6B3-B91C-752E-88256804F19D}"/>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6">
            <a:extLst>
              <a:ext uri="{FF2B5EF4-FFF2-40B4-BE49-F238E27FC236}">
                <a16:creationId xmlns:a16="http://schemas.microsoft.com/office/drawing/2014/main" id="{3A11B3D3-2DE9-50B1-D34F-653D46693293}"/>
              </a:ext>
              <a:ext uri="{C183D7F6-B498-43B3-948B-1728B52AA6E4}">
                <adec:decorative xmlns:adec="http://schemas.microsoft.com/office/drawing/2017/decorative" val="1"/>
              </a:ext>
            </a:extLst>
          </p:cNvPr>
          <p:cNvSpPr/>
          <p:nvPr userDrawn="1"/>
        </p:nvSpPr>
        <p:spPr>
          <a:xfrm>
            <a:off x="8981493" y="365768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7">
            <a:extLst>
              <a:ext uri="{FF2B5EF4-FFF2-40B4-BE49-F238E27FC236}">
                <a16:creationId xmlns:a16="http://schemas.microsoft.com/office/drawing/2014/main" id="{5EEBEB28-1DE8-01FC-1208-CE71F445D835}"/>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1">
            <a:extLst>
              <a:ext uri="{FF2B5EF4-FFF2-40B4-BE49-F238E27FC236}">
                <a16:creationId xmlns:a16="http://schemas.microsoft.com/office/drawing/2014/main" id="{836BB78A-11DB-CCF3-7F2E-C0243B40951E}"/>
              </a:ext>
              <a:ext uri="{C183D7F6-B498-43B3-948B-1728B52AA6E4}">
                <adec:decorative xmlns:adec="http://schemas.microsoft.com/office/drawing/2017/decorative" val="1"/>
              </a:ext>
            </a:extLst>
          </p:cNvPr>
          <p:cNvSpPr>
            <a:spLocks noChangeAspect="1"/>
          </p:cNvSpPr>
          <p:nvPr userDrawn="1"/>
        </p:nvSpPr>
        <p:spPr>
          <a:xfrm rot="16200000" flipH="1" flipV="1">
            <a:off x="-433923" y="5546255"/>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00220F55-A7D0-A330-0E21-94E0D5ECA856}"/>
              </a:ext>
            </a:extLst>
          </p:cNvPr>
          <p:cNvSpPr>
            <a:spLocks noGrp="1"/>
          </p:cNvSpPr>
          <p:nvPr>
            <p:ph type="title" hasCustomPrompt="1"/>
          </p:nvPr>
        </p:nvSpPr>
        <p:spPr>
          <a:xfrm>
            <a:off x="1750734" y="835269"/>
            <a:ext cx="8690533" cy="2821183"/>
          </a:xfrm>
        </p:spPr>
        <p:txBody>
          <a:bodyPr anchor="b">
            <a:normAutofit/>
          </a:bodyPr>
          <a:lstStyle>
            <a:lvl1pPr algn="ctr">
              <a:defRPr sz="3600">
                <a:solidFill>
                  <a:schemeClr val="bg2"/>
                </a:solidFill>
              </a:defRPr>
            </a:lvl1pPr>
          </a:lstStyle>
          <a:p>
            <a:r>
              <a:rPr lang="en-US" dirty="0"/>
              <a:t>Click to add title</a:t>
            </a:r>
          </a:p>
        </p:txBody>
      </p:sp>
      <p:sp>
        <p:nvSpPr>
          <p:cNvPr id="11" name="Content Placeholder 10">
            <a:extLst>
              <a:ext uri="{FF2B5EF4-FFF2-40B4-BE49-F238E27FC236}">
                <a16:creationId xmlns:a16="http://schemas.microsoft.com/office/drawing/2014/main" id="{560B5AC1-38AD-9D8D-25F1-F8E10DE48AD7}"/>
              </a:ext>
            </a:extLst>
          </p:cNvPr>
          <p:cNvSpPr>
            <a:spLocks noGrp="1"/>
          </p:cNvSpPr>
          <p:nvPr>
            <p:ph sz="quarter" idx="10" hasCustomPrompt="1"/>
          </p:nvPr>
        </p:nvSpPr>
        <p:spPr>
          <a:xfrm>
            <a:off x="1745739" y="3858233"/>
            <a:ext cx="8700522" cy="1953481"/>
          </a:xfrm>
        </p:spPr>
        <p:txBody>
          <a:bodyPr>
            <a:normAutofit/>
          </a:bodyPr>
          <a:lstStyle>
            <a:lvl1pPr marL="0" indent="0" algn="ctr">
              <a:buNone/>
              <a:defRPr sz="1800">
                <a:solidFill>
                  <a:schemeClr val="bg2"/>
                </a:solidFill>
              </a:defRPr>
            </a:lvl1pPr>
            <a:lvl2pPr marL="457200" indent="0" algn="ctr">
              <a:buNone/>
              <a:defRPr sz="1600">
                <a:solidFill>
                  <a:schemeClr val="bg2"/>
                </a:solidFill>
              </a:defRPr>
            </a:lvl2pPr>
            <a:lvl3pPr marL="914400" indent="0" algn="ctr">
              <a:buNone/>
              <a:defRPr sz="1400">
                <a:solidFill>
                  <a:schemeClr val="bg2"/>
                </a:solidFill>
              </a:defRPr>
            </a:lvl3pPr>
            <a:lvl4pPr marL="1371600" indent="0" algn="ctr">
              <a:buNone/>
              <a:defRPr sz="1200">
                <a:solidFill>
                  <a:schemeClr val="bg2"/>
                </a:solidFill>
              </a:defRPr>
            </a:lvl4pPr>
            <a:lvl5pPr marL="1828800" indent="0" algn="ctr">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7219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losing 1">
    <p:bg>
      <p:bgPr>
        <a:solidFill>
          <a:schemeClr val="accent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81407F-D7F6-56CB-135C-01868BC1917D}"/>
              </a:ext>
            </a:extLst>
          </p:cNvPr>
          <p:cNvSpPr>
            <a:spLocks noGrp="1"/>
          </p:cNvSpPr>
          <p:nvPr>
            <p:ph type="title" hasCustomPrompt="1"/>
          </p:nvPr>
        </p:nvSpPr>
        <p:spPr>
          <a:xfrm>
            <a:off x="1371597" y="1088211"/>
            <a:ext cx="4602483" cy="4896019"/>
          </a:xfrm>
        </p:spPr>
        <p:txBody>
          <a:bodyPr>
            <a:normAutofit/>
          </a:bodyPr>
          <a:lstStyle>
            <a:lvl1pPr>
              <a:defRPr sz="4800">
                <a:solidFill>
                  <a:schemeClr val="bg2"/>
                </a:solidFill>
              </a:defRPr>
            </a:lvl1pPr>
          </a:lstStyle>
          <a:p>
            <a:r>
              <a:rPr lang="en-US" dirty="0"/>
              <a:t>Click to add title</a:t>
            </a:r>
          </a:p>
        </p:txBody>
      </p:sp>
      <p:sp>
        <p:nvSpPr>
          <p:cNvPr id="2" name="Rectangle 1">
            <a:extLst>
              <a:ext uri="{FF2B5EF4-FFF2-40B4-BE49-F238E27FC236}">
                <a16:creationId xmlns:a16="http://schemas.microsoft.com/office/drawing/2014/main" id="{7E517585-E867-BB06-B195-272DA0FD4799}"/>
              </a:ext>
              <a:ext uri="{C183D7F6-B498-43B3-948B-1728B52AA6E4}">
                <adec:decorative xmlns:adec="http://schemas.microsoft.com/office/drawing/2017/decorative" val="1"/>
              </a:ext>
            </a:extLst>
          </p:cNvPr>
          <p:cNvSpPr/>
          <p:nvPr userDrawn="1"/>
        </p:nvSpPr>
        <p:spPr>
          <a:xfrm>
            <a:off x="1" y="-8"/>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92D9EBD-88FB-A2C3-7EC2-46DD7B53267E}"/>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22">
            <a:extLst>
              <a:ext uri="{FF2B5EF4-FFF2-40B4-BE49-F238E27FC236}">
                <a16:creationId xmlns:a16="http://schemas.microsoft.com/office/drawing/2014/main" id="{CB417425-9078-B6E8-97F7-BAA1536BA069}"/>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4">
            <a:extLst>
              <a:ext uri="{FF2B5EF4-FFF2-40B4-BE49-F238E27FC236}">
                <a16:creationId xmlns:a16="http://schemas.microsoft.com/office/drawing/2014/main" id="{D7F56B38-71B8-A745-8D9C-BBEA278F3FC5}"/>
              </a:ext>
              <a:ext uri="{C183D7F6-B498-43B3-948B-1728B52AA6E4}">
                <adec:decorative xmlns:adec="http://schemas.microsoft.com/office/drawing/2017/decorative" val="1"/>
              </a:ext>
            </a:extLst>
          </p:cNvPr>
          <p:cNvSpPr>
            <a:spLocks noChangeAspect="1"/>
          </p:cNvSpPr>
          <p:nvPr userDrawn="1"/>
        </p:nvSpPr>
        <p:spPr>
          <a:xfrm>
            <a:off x="9905999" y="4572027"/>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Content Placeholder 10">
            <a:extLst>
              <a:ext uri="{FF2B5EF4-FFF2-40B4-BE49-F238E27FC236}">
                <a16:creationId xmlns:a16="http://schemas.microsoft.com/office/drawing/2014/main" id="{45E5C644-63C0-D8A4-7EF1-1681AFB1F4D9}"/>
              </a:ext>
            </a:extLst>
          </p:cNvPr>
          <p:cNvSpPr>
            <a:spLocks noGrp="1"/>
          </p:cNvSpPr>
          <p:nvPr>
            <p:ph sz="quarter" idx="10" hasCustomPrompt="1"/>
          </p:nvPr>
        </p:nvSpPr>
        <p:spPr>
          <a:xfrm>
            <a:off x="6324599" y="1088210"/>
            <a:ext cx="4373564" cy="4894894"/>
          </a:xfrm>
        </p:spPr>
        <p:txBody>
          <a:bodyPr anchor="ctr">
            <a:normAutofit/>
          </a:bodyPr>
          <a:lstStyle>
            <a:lvl1pPr marL="0" indent="0">
              <a:spcBef>
                <a:spcPts val="0"/>
              </a:spcBef>
              <a:spcAft>
                <a:spcPts val="600"/>
              </a:spcAft>
              <a:buNone/>
              <a:defRPr sz="1800" b="1">
                <a:solidFill>
                  <a:schemeClr val="bg2"/>
                </a:solidFill>
              </a:defRPr>
            </a:lvl1pPr>
            <a:lvl2pPr marL="457200" indent="0">
              <a:spcBef>
                <a:spcPts val="0"/>
              </a:spcBef>
              <a:spcAft>
                <a:spcPts val="600"/>
              </a:spcAft>
              <a:buNone/>
              <a:defRPr sz="1600" b="1">
                <a:solidFill>
                  <a:schemeClr val="bg2"/>
                </a:solidFill>
              </a:defRPr>
            </a:lvl2pPr>
            <a:lvl3pPr marL="914400" indent="0">
              <a:spcBef>
                <a:spcPts val="0"/>
              </a:spcBef>
              <a:spcAft>
                <a:spcPts val="600"/>
              </a:spcAft>
              <a:buNone/>
              <a:defRPr sz="1400" b="1">
                <a:solidFill>
                  <a:schemeClr val="bg2"/>
                </a:solidFill>
              </a:defRPr>
            </a:lvl3pPr>
            <a:lvl4pPr marL="1371600" indent="0">
              <a:spcBef>
                <a:spcPts val="0"/>
              </a:spcBef>
              <a:spcAft>
                <a:spcPts val="600"/>
              </a:spcAft>
              <a:buNone/>
              <a:defRPr sz="1200" b="1">
                <a:solidFill>
                  <a:schemeClr val="bg2"/>
                </a:solidFill>
              </a:defRPr>
            </a:lvl4pPr>
            <a:lvl5pPr marL="1828800" indent="0">
              <a:spcBef>
                <a:spcPts val="0"/>
              </a:spcBef>
              <a:spcAft>
                <a:spcPts val="600"/>
              </a:spcAft>
              <a:buNone/>
              <a:defRPr sz="1200" b="1">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1982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sz="1000"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8209394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4218702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622905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3421097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sz="1000" dirty="0"/>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089771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sz="1000"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94274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47392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036526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sz="1000" dirty="0"/>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305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6" r:id="rId18"/>
  </p:sldLayoutIdLst>
  <p:hf hdr="0" ftr="0" dt="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hyperlink" Target="https://storage.googleapis.com/oujdvwgrrtvblog/picture-of-happy-children.html" TargetMode="External"/><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beautifuloregon.com/product/astoria-megler-bridge-oregon-coast-photography/" TargetMode="External"/><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ideo" Target="../media/media6.mp4"/><Relationship Id="rId7" Type="http://schemas.openxmlformats.org/officeDocument/2006/relationships/image" Target="../media/image8.png"/><Relationship Id="rId2" Type="http://schemas.microsoft.com/office/2007/relationships/media" Target="../media/media6.mp4"/><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www.vecteezy.com/png/11288267-golden-number-1"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www.msn.com/en-gb/lifestyle/lifestylegeneral/the-3-phrases-teachers-wish-parents-would-stop-saying-at-the-school-gate-every-morning/ar-AA22NtgJ" TargetMode="External"/><Relationship Id="rId3" Type="http://schemas.openxmlformats.org/officeDocument/2006/relationships/slideLayout" Target="../slideLayouts/slideLayout16.xml"/><Relationship Id="rId7" Type="http://schemas.openxmlformats.org/officeDocument/2006/relationships/image" Target="../media/image12.im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pngtree.com/freepng/gold-number-2_5330866.html" TargetMode="External"/><Relationship Id="rId5" Type="http://schemas.openxmlformats.org/officeDocument/2006/relationships/image" Target="../media/image11.jp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8.xml"/><Relationship Id="rId7" Type="http://schemas.openxmlformats.org/officeDocument/2006/relationships/hyperlink" Target="https://www.brevardschools.org/" TargetMode="Externa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hyperlink" Target="https://www.vecteezy.com/png/10885806-3d-number-3-mental-yellow" TargetMode="External"/><Relationship Id="rId5" Type="http://schemas.openxmlformats.org/officeDocument/2006/relationships/image" Target="../media/image13.pn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hyperlink" Target="https://www.flickr.com/photos/ericejohnson/313358718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Rectangle 25">
            <a:extLst>
              <a:ext uri="{FF2B5EF4-FFF2-40B4-BE49-F238E27FC236}">
                <a16:creationId xmlns:a16="http://schemas.microsoft.com/office/drawing/2014/main" id="{DADB9A0B-5BEE-4811-B9BE-434966B3D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Water under a bridge">
            <a:extLst>
              <a:ext uri="{FF2B5EF4-FFF2-40B4-BE49-F238E27FC236}">
                <a16:creationId xmlns:a16="http://schemas.microsoft.com/office/drawing/2014/main" id="{AEF83CFC-DB1F-2084-A4AB-1D56BD18BA4F}"/>
              </a:ext>
            </a:extLst>
          </p:cNvPr>
          <p:cNvPicPr>
            <a:picLocks noChangeAspect="1"/>
          </p:cNvPicPr>
          <p:nvPr/>
        </p:nvPicPr>
        <p:blipFill>
          <a:blip r:embed="rId6"/>
          <a:srcRect t="9385" r="-1" b="10166"/>
          <a:stretch/>
        </p:blipFill>
        <p:spPr>
          <a:xfrm>
            <a:off x="-14836" y="-48268"/>
            <a:ext cx="12221671" cy="685798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8" name="Freeform: Shape 27">
            <a:extLst>
              <a:ext uri="{FF2B5EF4-FFF2-40B4-BE49-F238E27FC236}">
                <a16:creationId xmlns:a16="http://schemas.microsoft.com/office/drawing/2014/main" id="{86FAFD5A-982D-4A23-BE62-6332580A8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9673" y="-7875"/>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5537EB9A-A190-4BBE-8731-EF4F640D2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4346192"/>
            <a:ext cx="11582399" cy="2514603"/>
          </a:xfrm>
          <a:custGeom>
            <a:avLst/>
            <a:gdLst>
              <a:gd name="connsiteX0" fmla="*/ 3766723 w 11582399"/>
              <a:gd name="connsiteY0" fmla="*/ 0 h 2514603"/>
              <a:gd name="connsiteX1" fmla="*/ 11582399 w 11582399"/>
              <a:gd name="connsiteY1" fmla="*/ 0 h 2514603"/>
              <a:gd name="connsiteX2" fmla="*/ 11582399 w 11582399"/>
              <a:gd name="connsiteY2" fmla="*/ 2514602 h 2514603"/>
              <a:gd name="connsiteX3" fmla="*/ 8231814 w 11582399"/>
              <a:gd name="connsiteY3" fmla="*/ 2514602 h 2514603"/>
              <a:gd name="connsiteX4" fmla="*/ 8231814 w 11582399"/>
              <a:gd name="connsiteY4" fmla="*/ 2514603 h 2514603"/>
              <a:gd name="connsiteX5" fmla="*/ 0 w 11582399"/>
              <a:gd name="connsiteY5" fmla="*/ 2514603 h 2514603"/>
              <a:gd name="connsiteX6" fmla="*/ 0 w 11582399"/>
              <a:gd name="connsiteY6" fmla="*/ 2453759 h 2514603"/>
              <a:gd name="connsiteX7" fmla="*/ 0 w 11582399"/>
              <a:gd name="connsiteY7" fmla="*/ 2436722 h 2514603"/>
              <a:gd name="connsiteX8" fmla="*/ 861 w 11582399"/>
              <a:gd name="connsiteY8" fmla="*/ 2436722 h 2514603"/>
              <a:gd name="connsiteX9" fmla="*/ 12668 w 11582399"/>
              <a:gd name="connsiteY9" fmla="*/ 2202877 h 2514603"/>
              <a:gd name="connsiteX10" fmla="*/ 2453759 w 11582399"/>
              <a:gd name="connsiteY10" fmla="*/ 1 h 2514603"/>
              <a:gd name="connsiteX11" fmla="*/ 2564348 w 11582399"/>
              <a:gd name="connsiteY11" fmla="*/ 2797 h 2514603"/>
              <a:gd name="connsiteX12" fmla="*/ 3766723 w 11582399"/>
              <a:gd name="connsiteY12" fmla="*/ 2797 h 25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2399" h="2514603">
                <a:moveTo>
                  <a:pt x="3766723" y="0"/>
                </a:moveTo>
                <a:lnTo>
                  <a:pt x="11582399" y="0"/>
                </a:lnTo>
                <a:lnTo>
                  <a:pt x="11582399" y="2514602"/>
                </a:lnTo>
                <a:lnTo>
                  <a:pt x="8231814" y="2514602"/>
                </a:lnTo>
                <a:lnTo>
                  <a:pt x="8231814" y="2514603"/>
                </a:lnTo>
                <a:lnTo>
                  <a:pt x="0" y="2514603"/>
                </a:lnTo>
                <a:lnTo>
                  <a:pt x="0" y="2453759"/>
                </a:lnTo>
                <a:lnTo>
                  <a:pt x="0" y="2436722"/>
                </a:lnTo>
                <a:lnTo>
                  <a:pt x="861" y="2436722"/>
                </a:lnTo>
                <a:lnTo>
                  <a:pt x="12668" y="2202877"/>
                </a:lnTo>
                <a:cubicBezTo>
                  <a:pt x="138326" y="965555"/>
                  <a:pt x="1183284" y="1"/>
                  <a:pt x="2453759" y="1"/>
                </a:cubicBezTo>
                <a:lnTo>
                  <a:pt x="2564348" y="2797"/>
                </a:lnTo>
                <a:lnTo>
                  <a:pt x="3766723" y="279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EC0FAB6-9835-4DB8-A338-23665E265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3394" y="0"/>
            <a:ext cx="4528607" cy="6858000"/>
          </a:xfrm>
          <a:custGeom>
            <a:avLst/>
            <a:gdLst>
              <a:gd name="connsiteX0" fmla="*/ 3611850 w 4528607"/>
              <a:gd name="connsiteY0" fmla="*/ 0 h 6858000"/>
              <a:gd name="connsiteX1" fmla="*/ 4528607 w 4528607"/>
              <a:gd name="connsiteY1" fmla="*/ 0 h 6858000"/>
              <a:gd name="connsiteX2" fmla="*/ 4528607 w 4528607"/>
              <a:gd name="connsiteY2" fmla="*/ 6858000 h 6858000"/>
              <a:gd name="connsiteX3" fmla="*/ 0 w 4528607"/>
              <a:gd name="connsiteY3" fmla="*/ 6858000 h 6858000"/>
              <a:gd name="connsiteX4" fmla="*/ 157749 w 4528607"/>
              <a:gd name="connsiteY4" fmla="*/ 6846005 h 6858000"/>
              <a:gd name="connsiteX5" fmla="*/ 3612770 w 4528607"/>
              <a:gd name="connsiteY5" fmla="*/ 3017366 h 6858000"/>
              <a:gd name="connsiteX6" fmla="*/ 3611350 w 4528607"/>
              <a:gd name="connsiteY6" fmla="*/ 2961216 h 6858000"/>
              <a:gd name="connsiteX7" fmla="*/ 3611850 w 4528607"/>
              <a:gd name="connsiteY7" fmla="*/ 2961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8607" h="685800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chemeClr val="accent2">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40D9AD-F97D-8DCF-97C2-FEE69475C0BC}"/>
              </a:ext>
            </a:extLst>
          </p:cNvPr>
          <p:cNvSpPr>
            <a:spLocks noGrp="1"/>
          </p:cNvSpPr>
          <p:nvPr>
            <p:ph type="title"/>
          </p:nvPr>
        </p:nvSpPr>
        <p:spPr>
          <a:xfrm>
            <a:off x="2168049" y="5046440"/>
            <a:ext cx="8600365" cy="1224926"/>
          </a:xfrm>
        </p:spPr>
        <p:txBody>
          <a:bodyPr vert="horz" lIns="91440" tIns="45720" rIns="91440" bIns="45720" rtlCol="0" anchor="b">
            <a:normAutofit fontScale="90000"/>
          </a:bodyPr>
          <a:lstStyle/>
          <a:p>
            <a:pPr algn="l"/>
            <a:r>
              <a:rPr lang="en-US" sz="4900" dirty="0">
                <a:solidFill>
                  <a:srgbClr val="FFFFFF"/>
                </a:solidFill>
              </a:rPr>
              <a:t>VPK Summer Bridge</a:t>
            </a:r>
            <a:br>
              <a:rPr lang="en-US" sz="4100" dirty="0">
                <a:solidFill>
                  <a:srgbClr val="FFFFFF"/>
                </a:solidFill>
              </a:rPr>
            </a:br>
            <a:r>
              <a:rPr lang="en-US" sz="4100" dirty="0">
                <a:solidFill>
                  <a:srgbClr val="FFFFFF"/>
                </a:solidFill>
              </a:rPr>
              <a:t>#onebrevard</a:t>
            </a:r>
            <a:br>
              <a:rPr lang="en-US" sz="4100" dirty="0">
                <a:solidFill>
                  <a:srgbClr val="FFFFFF"/>
                </a:solidFill>
              </a:rPr>
            </a:br>
            <a:endParaRPr lang="en-US" sz="4100" dirty="0">
              <a:solidFill>
                <a:srgbClr val="FFFFFF"/>
              </a:solidFill>
            </a:endParaRPr>
          </a:p>
        </p:txBody>
      </p:sp>
      <p:sp>
        <p:nvSpPr>
          <p:cNvPr id="3" name="Slide Number Placeholder 2">
            <a:extLst>
              <a:ext uri="{FF2B5EF4-FFF2-40B4-BE49-F238E27FC236}">
                <a16:creationId xmlns:a16="http://schemas.microsoft.com/office/drawing/2014/main" id="{5D9882FA-049D-25F3-3F24-590E9D0F184A}"/>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smtClean="0"/>
              <a:pPr algn="r">
                <a:lnSpc>
                  <a:spcPct val="90000"/>
                </a:lnSpc>
                <a:spcAft>
                  <a:spcPts val="600"/>
                </a:spcAft>
              </a:pPr>
              <a:t>1</a:t>
            </a:fld>
            <a:endParaRPr lang="en-US" sz="1900"/>
          </a:p>
        </p:txBody>
      </p:sp>
      <p:sp>
        <p:nvSpPr>
          <p:cNvPr id="4" name="Title 2">
            <a:extLst>
              <a:ext uri="{FF2B5EF4-FFF2-40B4-BE49-F238E27FC236}">
                <a16:creationId xmlns:a16="http://schemas.microsoft.com/office/drawing/2014/main" id="{B57F8862-AF06-A5B8-CEDF-DAF8D4B30F2F}"/>
              </a:ext>
            </a:extLst>
          </p:cNvPr>
          <p:cNvSpPr txBox="1">
            <a:spLocks/>
          </p:cNvSpPr>
          <p:nvPr/>
        </p:nvSpPr>
        <p:spPr>
          <a:xfrm>
            <a:off x="1015749" y="48279"/>
            <a:ext cx="9839162" cy="2623930"/>
          </a:xfrm>
          <a:prstGeom prst="rect">
            <a:avLst/>
          </a:pr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600" dirty="0">
                <a:solidFill>
                  <a:srgbClr val="FFFFFF"/>
                </a:solidFill>
              </a:rPr>
              <a:t>A</a:t>
            </a:r>
            <a:r>
              <a:rPr lang="en-US" sz="3600" dirty="0"/>
              <a:t> </a:t>
            </a:r>
            <a:r>
              <a:rPr lang="en-US" sz="3600" b="1" dirty="0"/>
              <a:t>free</a:t>
            </a:r>
            <a:r>
              <a:rPr lang="en-US" sz="3600" dirty="0"/>
              <a:t>, district-operated program designed to support eligible VPK students who need additional readiness skills prior to entering kindergarten.</a:t>
            </a:r>
            <a:endParaRPr lang="en-US" sz="3600" dirty="0">
              <a:solidFill>
                <a:srgbClr val="FFFFFF"/>
              </a:solidFill>
            </a:endParaRPr>
          </a:p>
        </p:txBody>
      </p:sp>
      <p:pic>
        <p:nvPicPr>
          <p:cNvPr id="9" name="Video 8">
            <a:hlinkClick r:id="" action="ppaction://media"/>
            <a:extLst>
              <a:ext uri="{FF2B5EF4-FFF2-40B4-BE49-F238E27FC236}">
                <a16:creationId xmlns:a16="http://schemas.microsoft.com/office/drawing/2014/main" id="{E0F752D8-252B-EB22-F40D-D7FD11E8C09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41048361"/>
      </p:ext>
    </p:extLst>
  </p:cSld>
  <p:clrMapOvr>
    <a:masterClrMapping/>
  </p:clrMapOvr>
  <mc:AlternateContent xmlns:mc="http://schemas.openxmlformats.org/markup-compatibility/2006" xmlns:p14="http://schemas.microsoft.com/office/powerpoint/2010/main">
    <mc:Choice Requires="p14">
      <p:transition spd="slow" p14:dur="2000" advTm="62060"/>
    </mc:Choice>
    <mc:Fallback xmlns="">
      <p:transition spd="slow" advTm="6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Rectangle 24">
            <a:extLst>
              <a:ext uri="{FF2B5EF4-FFF2-40B4-BE49-F238E27FC236}">
                <a16:creationId xmlns:a16="http://schemas.microsoft.com/office/drawing/2014/main" id="{77901D2C-4D1D-4053-BD62-10629272A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BE29FE0-F027-7E1E-C8A3-2D7BA677C5B9}"/>
              </a:ext>
            </a:extLst>
          </p:cNvPr>
          <p:cNvPicPr>
            <a:picLocks noGrp="1" noChangeAspect="1"/>
          </p:cNvPicPr>
          <p:nvPr>
            <p:ph sz="quarter" idx="10"/>
          </p:nvPr>
        </p:nvPicPr>
        <p:blipFill>
          <a:blip r:embed="rId5">
            <a:extLst>
              <a:ext uri="{837473B0-CC2E-450A-ABE3-18F120FF3D39}">
                <a1611:picAttrSrcUrl xmlns:a1611="http://schemas.microsoft.com/office/drawing/2016/11/main" r:id="rId6"/>
              </a:ext>
            </a:extLst>
          </a:blip>
          <a:srcRect l="444"/>
          <a:stretch>
            <a:fillRect/>
          </a:stretch>
        </p:blipFill>
        <p:spPr>
          <a:xfrm>
            <a:off x="20" y="10"/>
            <a:ext cx="12191979" cy="6857989"/>
          </a:xfrm>
          <a:prstGeom prst="rect">
            <a:avLst/>
          </a:prstGeom>
        </p:spPr>
      </p:pic>
      <p:sp>
        <p:nvSpPr>
          <p:cNvPr id="27" name="Freeform: Shape 26">
            <a:extLst>
              <a:ext uri="{FF2B5EF4-FFF2-40B4-BE49-F238E27FC236}">
                <a16:creationId xmlns:a16="http://schemas.microsoft.com/office/drawing/2014/main" id="{5F57F552-6ACB-4BD6-95BB-552E32337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71871" cy="6858000"/>
          </a:xfrm>
          <a:custGeom>
            <a:avLst/>
            <a:gdLst>
              <a:gd name="connsiteX0" fmla="*/ 0 w 4871871"/>
              <a:gd name="connsiteY0" fmla="*/ 0 h 6858000"/>
              <a:gd name="connsiteX1" fmla="*/ 790508 w 4871871"/>
              <a:gd name="connsiteY1" fmla="*/ 0 h 6858000"/>
              <a:gd name="connsiteX2" fmla="*/ 1263666 w 4871871"/>
              <a:gd name="connsiteY2" fmla="*/ 0 h 6858000"/>
              <a:gd name="connsiteX3" fmla="*/ 2109797 w 4871871"/>
              <a:gd name="connsiteY3" fmla="*/ 0 h 6858000"/>
              <a:gd name="connsiteX4" fmla="*/ 2109797 w 4871871"/>
              <a:gd name="connsiteY4" fmla="*/ 3626 h 6858000"/>
              <a:gd name="connsiteX5" fmla="*/ 2327760 w 4871871"/>
              <a:gd name="connsiteY5" fmla="*/ 14632 h 6858000"/>
              <a:gd name="connsiteX6" fmla="*/ 4871871 w 4871871"/>
              <a:gd name="connsiteY6" fmla="*/ 2833858 h 6858000"/>
              <a:gd name="connsiteX7" fmla="*/ 4869909 w 4871871"/>
              <a:gd name="connsiteY7" fmla="*/ 2911467 h 6858000"/>
              <a:gd name="connsiteX8" fmla="*/ 4871871 w 4871871"/>
              <a:gd name="connsiteY8" fmla="*/ 2911467 h 6858000"/>
              <a:gd name="connsiteX9" fmla="*/ 4871871 w 4871871"/>
              <a:gd name="connsiteY9" fmla="*/ 6858000 h 6858000"/>
              <a:gd name="connsiteX10" fmla="*/ 0 w 4871871"/>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1871" h="6858000">
                <a:moveTo>
                  <a:pt x="0" y="0"/>
                </a:moveTo>
                <a:lnTo>
                  <a:pt x="790508" y="0"/>
                </a:lnTo>
                <a:lnTo>
                  <a:pt x="1263666" y="0"/>
                </a:lnTo>
                <a:lnTo>
                  <a:pt x="2109797" y="0"/>
                </a:lnTo>
                <a:lnTo>
                  <a:pt x="2109797" y="3626"/>
                </a:lnTo>
                <a:lnTo>
                  <a:pt x="2327760" y="14632"/>
                </a:lnTo>
                <a:cubicBezTo>
                  <a:pt x="3756749" y="159754"/>
                  <a:pt x="4871871" y="1366581"/>
                  <a:pt x="4871871" y="2833858"/>
                </a:cubicBezTo>
                <a:lnTo>
                  <a:pt x="4869909" y="2911467"/>
                </a:lnTo>
                <a:lnTo>
                  <a:pt x="4871871" y="2911467"/>
                </a:lnTo>
                <a:lnTo>
                  <a:pt x="4871871" y="6858000"/>
                </a:lnTo>
                <a:lnTo>
                  <a:pt x="0" y="685800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E2AA552-C057-41E2-B495-5E99A675A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 y="-1"/>
            <a:ext cx="12192000" cy="4427159"/>
          </a:xfrm>
          <a:custGeom>
            <a:avLst/>
            <a:gdLst>
              <a:gd name="connsiteX0" fmla="*/ 0 w 12192000"/>
              <a:gd name="connsiteY0" fmla="*/ 0 h 4427159"/>
              <a:gd name="connsiteX1" fmla="*/ 12192000 w 12192000"/>
              <a:gd name="connsiteY1" fmla="*/ 0 h 4427159"/>
              <a:gd name="connsiteX2" fmla="*/ 12192000 w 12192000"/>
              <a:gd name="connsiteY2" fmla="*/ 861683 h 4427159"/>
              <a:gd name="connsiteX3" fmla="*/ 11844593 w 12192000"/>
              <a:gd name="connsiteY3" fmla="*/ 861683 h 4427159"/>
              <a:gd name="connsiteX4" fmla="*/ 11844593 w 12192000"/>
              <a:gd name="connsiteY4" fmla="*/ 861680 h 4427159"/>
              <a:gd name="connsiteX5" fmla="*/ 3758325 w 12192000"/>
              <a:gd name="connsiteY5" fmla="*/ 861680 h 4427159"/>
              <a:gd name="connsiteX6" fmla="*/ 3758325 w 12192000"/>
              <a:gd name="connsiteY6" fmla="*/ 864214 h 4427159"/>
              <a:gd name="connsiteX7" fmla="*/ 3658142 w 12192000"/>
              <a:gd name="connsiteY7" fmla="*/ 861680 h 4427159"/>
              <a:gd name="connsiteX8" fmla="*/ 18887 w 12192000"/>
              <a:gd name="connsiteY8" fmla="*/ 4145798 h 4427159"/>
              <a:gd name="connsiteX9" fmla="*/ 4679 w 12192000"/>
              <a:gd name="connsiteY9" fmla="*/ 4427159 h 4427159"/>
              <a:gd name="connsiteX10" fmla="*/ 0 w 12192000"/>
              <a:gd name="connsiteY10" fmla="*/ 4427159 h 44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427159">
                <a:moveTo>
                  <a:pt x="0" y="0"/>
                </a:moveTo>
                <a:lnTo>
                  <a:pt x="12192000" y="0"/>
                </a:lnTo>
                <a:lnTo>
                  <a:pt x="12192000" y="861683"/>
                </a:lnTo>
                <a:lnTo>
                  <a:pt x="11844593" y="861683"/>
                </a:lnTo>
                <a:lnTo>
                  <a:pt x="11844593" y="861680"/>
                </a:lnTo>
                <a:lnTo>
                  <a:pt x="3758325" y="861680"/>
                </a:lnTo>
                <a:lnTo>
                  <a:pt x="3758325" y="864214"/>
                </a:lnTo>
                <a:lnTo>
                  <a:pt x="3658142" y="861680"/>
                </a:lnTo>
                <a:cubicBezTo>
                  <a:pt x="1764077" y="861680"/>
                  <a:pt x="206220" y="2301158"/>
                  <a:pt x="18887" y="4145798"/>
                </a:cubicBezTo>
                <a:lnTo>
                  <a:pt x="4679" y="4427159"/>
                </a:lnTo>
                <a:lnTo>
                  <a:pt x="0" y="4427159"/>
                </a:ln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4D5AD5-E295-E138-7962-FE9EC91202E9}"/>
              </a:ext>
            </a:extLst>
          </p:cNvPr>
          <p:cNvSpPr>
            <a:spLocks noGrp="1"/>
          </p:cNvSpPr>
          <p:nvPr>
            <p:ph type="title"/>
          </p:nvPr>
        </p:nvSpPr>
        <p:spPr>
          <a:xfrm>
            <a:off x="364275" y="1041090"/>
            <a:ext cx="3787470" cy="4254190"/>
          </a:xfrm>
        </p:spPr>
        <p:txBody>
          <a:bodyPr vert="horz" lIns="91440" tIns="45720" rIns="91440" bIns="45720" rtlCol="0" anchor="b">
            <a:normAutofit/>
          </a:bodyPr>
          <a:lstStyle/>
          <a:p>
            <a:r>
              <a:rPr lang="en-US" sz="4000" dirty="0">
                <a:solidFill>
                  <a:srgbClr val="FFFFFF"/>
                </a:solidFill>
              </a:rPr>
              <a:t>Together,</a:t>
            </a:r>
            <a:br>
              <a:rPr lang="en-US" sz="4000" dirty="0">
                <a:solidFill>
                  <a:srgbClr val="FFFFFF"/>
                </a:solidFill>
              </a:rPr>
            </a:br>
            <a:r>
              <a:rPr lang="en-US" sz="4000" dirty="0">
                <a:solidFill>
                  <a:srgbClr val="FFFFFF"/>
                </a:solidFill>
              </a:rPr>
              <a:t>we can create a promising future for all of Brevard’s children!</a:t>
            </a:r>
          </a:p>
        </p:txBody>
      </p:sp>
      <p:sp>
        <p:nvSpPr>
          <p:cNvPr id="4" name="Slide Number Placeholder 3">
            <a:extLst>
              <a:ext uri="{FF2B5EF4-FFF2-40B4-BE49-F238E27FC236}">
                <a16:creationId xmlns:a16="http://schemas.microsoft.com/office/drawing/2014/main" id="{56121F7B-91F8-46A7-F672-87255EDA7CD6}"/>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10</a:t>
            </a:fld>
            <a:endParaRPr lang="en-US" sz="1900"/>
          </a:p>
        </p:txBody>
      </p:sp>
      <p:pic>
        <p:nvPicPr>
          <p:cNvPr id="6" name="Video 5">
            <a:hlinkClick r:id="" action="ppaction://media"/>
            <a:extLst>
              <a:ext uri="{FF2B5EF4-FFF2-40B4-BE49-F238E27FC236}">
                <a16:creationId xmlns:a16="http://schemas.microsoft.com/office/drawing/2014/main" id="{18F563A4-EE34-27AD-A3D2-95C6605D62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9064754"/>
      </p:ext>
    </p:extLst>
  </p:cSld>
  <p:clrMapOvr>
    <a:masterClrMapping/>
  </p:clrMapOvr>
  <mc:AlternateContent xmlns:mc="http://schemas.openxmlformats.org/markup-compatibility/2006" xmlns:p14="http://schemas.microsoft.com/office/powerpoint/2010/main">
    <mc:Choice Requires="p14">
      <p:transition spd="slow" p14:dur="2000" advTm="68172"/>
    </mc:Choice>
    <mc:Fallback xmlns="">
      <p:transition spd="slow" advTm="6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8ECD88-7563-0E2D-38D6-262477CFE5A5}"/>
              </a:ext>
            </a:extLst>
          </p:cNvPr>
          <p:cNvSpPr>
            <a:spLocks noGrp="1"/>
          </p:cNvSpPr>
          <p:nvPr>
            <p:ph type="sldNum" sz="quarter" idx="4"/>
          </p:nvPr>
        </p:nvSpPr>
        <p:spPr/>
        <p:txBody>
          <a:bodyPr/>
          <a:lstStyle/>
          <a:p>
            <a:fld id="{08AB70BE-1769-45B8-85A6-0C837432C7E6}" type="slidenum">
              <a:rPr lang="en-US" smtClean="0"/>
              <a:pPr/>
              <a:t>2</a:t>
            </a:fld>
            <a:endParaRPr lang="en-US" dirty="0"/>
          </a:p>
        </p:txBody>
      </p:sp>
      <p:pic>
        <p:nvPicPr>
          <p:cNvPr id="5" name="Picture 4">
            <a:extLst>
              <a:ext uri="{FF2B5EF4-FFF2-40B4-BE49-F238E27FC236}">
                <a16:creationId xmlns:a16="http://schemas.microsoft.com/office/drawing/2014/main" id="{BA0E4F3E-E323-350C-1A07-ED64A10F0F90}"/>
              </a:ext>
            </a:extLst>
          </p:cNvPr>
          <p:cNvPicPr>
            <a:picLocks noChangeAspect="1"/>
          </p:cNvPicPr>
          <p:nvPr/>
        </p:nvPicPr>
        <p:blipFill>
          <a:blip r:embed="rId5"/>
          <a:stretch>
            <a:fillRect/>
          </a:stretch>
        </p:blipFill>
        <p:spPr>
          <a:xfrm>
            <a:off x="0" y="0"/>
            <a:ext cx="12192000" cy="3190228"/>
          </a:xfrm>
          <a:prstGeom prst="rect">
            <a:avLst/>
          </a:prstGeom>
        </p:spPr>
      </p:pic>
      <p:pic>
        <p:nvPicPr>
          <p:cNvPr id="7" name="Picture 6">
            <a:extLst>
              <a:ext uri="{FF2B5EF4-FFF2-40B4-BE49-F238E27FC236}">
                <a16:creationId xmlns:a16="http://schemas.microsoft.com/office/drawing/2014/main" id="{31E217B7-D2BB-AFBD-2C7C-427672A2F06B}"/>
              </a:ext>
            </a:extLst>
          </p:cNvPr>
          <p:cNvPicPr>
            <a:picLocks noChangeAspect="1"/>
          </p:cNvPicPr>
          <p:nvPr/>
        </p:nvPicPr>
        <p:blipFill>
          <a:blip r:embed="rId6"/>
          <a:stretch>
            <a:fillRect/>
          </a:stretch>
        </p:blipFill>
        <p:spPr>
          <a:xfrm>
            <a:off x="275775" y="5449629"/>
            <a:ext cx="2743583" cy="1066949"/>
          </a:xfrm>
          <a:prstGeom prst="rect">
            <a:avLst/>
          </a:prstGeom>
        </p:spPr>
      </p:pic>
      <p:sp>
        <p:nvSpPr>
          <p:cNvPr id="13" name="Title 2">
            <a:extLst>
              <a:ext uri="{FF2B5EF4-FFF2-40B4-BE49-F238E27FC236}">
                <a16:creationId xmlns:a16="http://schemas.microsoft.com/office/drawing/2014/main" id="{AB2F8227-01A9-90B4-1D26-D2B1714B52B9}"/>
              </a:ext>
            </a:extLst>
          </p:cNvPr>
          <p:cNvSpPr txBox="1">
            <a:spLocks/>
          </p:cNvSpPr>
          <p:nvPr/>
        </p:nvSpPr>
        <p:spPr>
          <a:xfrm>
            <a:off x="1176419" y="2578564"/>
            <a:ext cx="9839162" cy="26239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2"/>
                </a:solidFill>
                <a:latin typeface="+mj-lt"/>
                <a:ea typeface="+mj-ea"/>
                <a:cs typeface="+mj-cs"/>
              </a:defRPr>
            </a:lvl1pPr>
          </a:lstStyle>
          <a:p>
            <a:r>
              <a:rPr lang="en-US" sz="4000" dirty="0">
                <a:solidFill>
                  <a:schemeClr val="bg1"/>
                </a:solidFill>
              </a:rPr>
              <a:t>“…launched with the unequivocal goal of every child being able to read at or above grade level.”</a:t>
            </a:r>
          </a:p>
        </p:txBody>
      </p:sp>
      <p:pic>
        <p:nvPicPr>
          <p:cNvPr id="6" name="Video 5">
            <a:hlinkClick r:id="" action="ppaction://media"/>
            <a:extLst>
              <a:ext uri="{FF2B5EF4-FFF2-40B4-BE49-F238E27FC236}">
                <a16:creationId xmlns:a16="http://schemas.microsoft.com/office/drawing/2014/main" id="{7106CA48-9C6A-B4F0-E27F-8DCBD170D6A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4175302"/>
      </p:ext>
    </p:extLst>
  </p:cSld>
  <p:clrMapOvr>
    <a:masterClrMapping/>
  </p:clrMapOvr>
  <mc:AlternateContent xmlns:mc="http://schemas.openxmlformats.org/markup-compatibility/2006" xmlns:p14="http://schemas.microsoft.com/office/powerpoint/2010/main">
    <mc:Choice Requires="p14">
      <p:transition spd="slow" p14:dur="2000" advTm="56612"/>
    </mc:Choice>
    <mc:Fallback xmlns="">
      <p:transition spd="slow" advTm="5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77901D2C-4D1D-4053-BD62-10629272A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ood walkway on the beach">
            <a:extLst>
              <a:ext uri="{FF2B5EF4-FFF2-40B4-BE49-F238E27FC236}">
                <a16:creationId xmlns:a16="http://schemas.microsoft.com/office/drawing/2014/main" id="{84E082AC-4C77-D2D0-DB70-0513EBAB0D08}"/>
              </a:ext>
            </a:extLst>
          </p:cNvPr>
          <p:cNvPicPr>
            <a:picLocks noChangeAspect="1"/>
          </p:cNvPicPr>
          <p:nvPr/>
        </p:nvPicPr>
        <p:blipFill>
          <a:blip r:embed="rId5"/>
          <a:srcRect t="3144" b="12270"/>
          <a:stretch/>
        </p:blipFill>
        <p:spPr>
          <a:xfrm>
            <a:off x="4917" y="11"/>
            <a:ext cx="12191979" cy="6857989"/>
          </a:xfrm>
          <a:prstGeom prst="rect">
            <a:avLst/>
          </a:prstGeom>
          <a:effectLst>
            <a:softEdge rad="0"/>
          </a:effectLst>
        </p:spPr>
      </p:pic>
      <p:sp>
        <p:nvSpPr>
          <p:cNvPr id="14" name="Freeform: Shape 13">
            <a:extLst>
              <a:ext uri="{FF2B5EF4-FFF2-40B4-BE49-F238E27FC236}">
                <a16:creationId xmlns:a16="http://schemas.microsoft.com/office/drawing/2014/main" id="{5F57F552-6ACB-4BD6-95BB-552E32337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71871" cy="6858000"/>
          </a:xfrm>
          <a:custGeom>
            <a:avLst/>
            <a:gdLst>
              <a:gd name="connsiteX0" fmla="*/ 0 w 4871871"/>
              <a:gd name="connsiteY0" fmla="*/ 0 h 6858000"/>
              <a:gd name="connsiteX1" fmla="*/ 790508 w 4871871"/>
              <a:gd name="connsiteY1" fmla="*/ 0 h 6858000"/>
              <a:gd name="connsiteX2" fmla="*/ 1263666 w 4871871"/>
              <a:gd name="connsiteY2" fmla="*/ 0 h 6858000"/>
              <a:gd name="connsiteX3" fmla="*/ 2109797 w 4871871"/>
              <a:gd name="connsiteY3" fmla="*/ 0 h 6858000"/>
              <a:gd name="connsiteX4" fmla="*/ 2109797 w 4871871"/>
              <a:gd name="connsiteY4" fmla="*/ 3626 h 6858000"/>
              <a:gd name="connsiteX5" fmla="*/ 2327760 w 4871871"/>
              <a:gd name="connsiteY5" fmla="*/ 14632 h 6858000"/>
              <a:gd name="connsiteX6" fmla="*/ 4871871 w 4871871"/>
              <a:gd name="connsiteY6" fmla="*/ 2833858 h 6858000"/>
              <a:gd name="connsiteX7" fmla="*/ 4869909 w 4871871"/>
              <a:gd name="connsiteY7" fmla="*/ 2911467 h 6858000"/>
              <a:gd name="connsiteX8" fmla="*/ 4871871 w 4871871"/>
              <a:gd name="connsiteY8" fmla="*/ 2911467 h 6858000"/>
              <a:gd name="connsiteX9" fmla="*/ 4871871 w 4871871"/>
              <a:gd name="connsiteY9" fmla="*/ 6858000 h 6858000"/>
              <a:gd name="connsiteX10" fmla="*/ 0 w 4871871"/>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1871" h="6858000">
                <a:moveTo>
                  <a:pt x="0" y="0"/>
                </a:moveTo>
                <a:lnTo>
                  <a:pt x="790508" y="0"/>
                </a:lnTo>
                <a:lnTo>
                  <a:pt x="1263666" y="0"/>
                </a:lnTo>
                <a:lnTo>
                  <a:pt x="2109797" y="0"/>
                </a:lnTo>
                <a:lnTo>
                  <a:pt x="2109797" y="3626"/>
                </a:lnTo>
                <a:lnTo>
                  <a:pt x="2327760" y="14632"/>
                </a:lnTo>
                <a:cubicBezTo>
                  <a:pt x="3756749" y="159754"/>
                  <a:pt x="4871871" y="1366581"/>
                  <a:pt x="4871871" y="2833858"/>
                </a:cubicBezTo>
                <a:lnTo>
                  <a:pt x="4869909" y="2911467"/>
                </a:lnTo>
                <a:lnTo>
                  <a:pt x="4871871" y="2911467"/>
                </a:lnTo>
                <a:lnTo>
                  <a:pt x="4871871" y="6858000"/>
                </a:lnTo>
                <a:lnTo>
                  <a:pt x="0" y="685800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E2AA552-C057-41E2-B495-5E99A675A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 y="-1"/>
            <a:ext cx="12192000" cy="4427159"/>
          </a:xfrm>
          <a:custGeom>
            <a:avLst/>
            <a:gdLst>
              <a:gd name="connsiteX0" fmla="*/ 0 w 12192000"/>
              <a:gd name="connsiteY0" fmla="*/ 0 h 4427159"/>
              <a:gd name="connsiteX1" fmla="*/ 12192000 w 12192000"/>
              <a:gd name="connsiteY1" fmla="*/ 0 h 4427159"/>
              <a:gd name="connsiteX2" fmla="*/ 12192000 w 12192000"/>
              <a:gd name="connsiteY2" fmla="*/ 861683 h 4427159"/>
              <a:gd name="connsiteX3" fmla="*/ 11844593 w 12192000"/>
              <a:gd name="connsiteY3" fmla="*/ 861683 h 4427159"/>
              <a:gd name="connsiteX4" fmla="*/ 11844593 w 12192000"/>
              <a:gd name="connsiteY4" fmla="*/ 861680 h 4427159"/>
              <a:gd name="connsiteX5" fmla="*/ 3758325 w 12192000"/>
              <a:gd name="connsiteY5" fmla="*/ 861680 h 4427159"/>
              <a:gd name="connsiteX6" fmla="*/ 3758325 w 12192000"/>
              <a:gd name="connsiteY6" fmla="*/ 864214 h 4427159"/>
              <a:gd name="connsiteX7" fmla="*/ 3658142 w 12192000"/>
              <a:gd name="connsiteY7" fmla="*/ 861680 h 4427159"/>
              <a:gd name="connsiteX8" fmla="*/ 18887 w 12192000"/>
              <a:gd name="connsiteY8" fmla="*/ 4145798 h 4427159"/>
              <a:gd name="connsiteX9" fmla="*/ 4679 w 12192000"/>
              <a:gd name="connsiteY9" fmla="*/ 4427159 h 4427159"/>
              <a:gd name="connsiteX10" fmla="*/ 0 w 12192000"/>
              <a:gd name="connsiteY10" fmla="*/ 4427159 h 44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427159">
                <a:moveTo>
                  <a:pt x="0" y="0"/>
                </a:moveTo>
                <a:lnTo>
                  <a:pt x="12192000" y="0"/>
                </a:lnTo>
                <a:lnTo>
                  <a:pt x="12192000" y="861683"/>
                </a:lnTo>
                <a:lnTo>
                  <a:pt x="11844593" y="861683"/>
                </a:lnTo>
                <a:lnTo>
                  <a:pt x="11844593" y="861680"/>
                </a:lnTo>
                <a:lnTo>
                  <a:pt x="3758325" y="861680"/>
                </a:lnTo>
                <a:lnTo>
                  <a:pt x="3758325" y="864214"/>
                </a:lnTo>
                <a:lnTo>
                  <a:pt x="3658142" y="861680"/>
                </a:lnTo>
                <a:cubicBezTo>
                  <a:pt x="1764077" y="861680"/>
                  <a:pt x="206220" y="2301158"/>
                  <a:pt x="18887" y="4145798"/>
                </a:cubicBezTo>
                <a:lnTo>
                  <a:pt x="4679" y="4427159"/>
                </a:lnTo>
                <a:lnTo>
                  <a:pt x="0" y="4427159"/>
                </a:ln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9504103-6319-C1BA-994F-97D3A9F1AA56}"/>
              </a:ext>
            </a:extLst>
          </p:cNvPr>
          <p:cNvSpPr>
            <a:spLocks noGrp="1"/>
          </p:cNvSpPr>
          <p:nvPr>
            <p:ph type="title"/>
          </p:nvPr>
        </p:nvSpPr>
        <p:spPr>
          <a:xfrm>
            <a:off x="304801" y="1706684"/>
            <a:ext cx="4262270" cy="2623930"/>
          </a:xfrm>
        </p:spPr>
        <p:txBody>
          <a:bodyPr vert="horz" lIns="91440" tIns="45720" rIns="91440" bIns="45720" rtlCol="0" anchor="b">
            <a:normAutofit/>
          </a:bodyPr>
          <a:lstStyle/>
          <a:p>
            <a:r>
              <a:rPr lang="en-US" sz="4000" dirty="0">
                <a:solidFill>
                  <a:srgbClr val="FFFFFF"/>
                </a:solidFill>
              </a:rPr>
              <a:t>How Summer Bridge will impact our community?</a:t>
            </a:r>
          </a:p>
        </p:txBody>
      </p:sp>
      <p:sp>
        <p:nvSpPr>
          <p:cNvPr id="2" name="Slide Number Placeholder 1">
            <a:extLst>
              <a:ext uri="{FF2B5EF4-FFF2-40B4-BE49-F238E27FC236}">
                <a16:creationId xmlns:a16="http://schemas.microsoft.com/office/drawing/2014/main" id="{991DBFA3-4929-EF34-6EC0-62D2B6817892}"/>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rgbClr val="FFFFFF"/>
                </a:solidFill>
              </a:rPr>
              <a:pPr algn="r">
                <a:lnSpc>
                  <a:spcPct val="90000"/>
                </a:lnSpc>
                <a:spcAft>
                  <a:spcPts val="600"/>
                </a:spcAft>
              </a:pPr>
              <a:t>3</a:t>
            </a:fld>
            <a:endParaRPr lang="en-US" sz="1900">
              <a:solidFill>
                <a:srgbClr val="FFFFFF"/>
              </a:solidFill>
            </a:endParaRPr>
          </a:p>
        </p:txBody>
      </p:sp>
      <p:sp>
        <p:nvSpPr>
          <p:cNvPr id="4" name="TextBox 3">
            <a:extLst>
              <a:ext uri="{FF2B5EF4-FFF2-40B4-BE49-F238E27FC236}">
                <a16:creationId xmlns:a16="http://schemas.microsoft.com/office/drawing/2014/main" id="{51AA73AE-940F-E2BF-460F-22754E0D92EE}"/>
              </a:ext>
            </a:extLst>
          </p:cNvPr>
          <p:cNvSpPr txBox="1"/>
          <p:nvPr/>
        </p:nvSpPr>
        <p:spPr>
          <a:xfrm>
            <a:off x="5079299" y="544962"/>
            <a:ext cx="6316124" cy="3785652"/>
          </a:xfrm>
          <a:prstGeom prst="rect">
            <a:avLst/>
          </a:prstGeom>
          <a:gradFill>
            <a:gsLst>
              <a:gs pos="0">
                <a:schemeClr val="accent1">
                  <a:lumMod val="5000"/>
                  <a:lumOff val="95000"/>
                </a:schemeClr>
              </a:gs>
              <a:gs pos="74000">
                <a:schemeClr val="accent1">
                  <a:lumMod val="45000"/>
                  <a:lumOff val="55000"/>
                </a:schemeClr>
              </a:gs>
              <a:gs pos="8000">
                <a:schemeClr val="accent1">
                  <a:lumMod val="45000"/>
                  <a:lumOff val="55000"/>
                </a:schemeClr>
              </a:gs>
              <a:gs pos="100000">
                <a:schemeClr val="accent1">
                  <a:lumMod val="30000"/>
                  <a:lumOff val="70000"/>
                </a:schemeClr>
              </a:gs>
            </a:gsLst>
            <a:lin ang="5400000" scaled="1"/>
          </a:gradFill>
          <a:effectLst>
            <a:softEdge rad="50800"/>
          </a:effectLst>
        </p:spPr>
        <p:txBody>
          <a:bodyPr wrap="square" lIns="91440" tIns="45720" rIns="91440" bIns="45720" rtlCol="0" anchor="t">
            <a:spAutoFit/>
          </a:bodyPr>
          <a:lstStyle/>
          <a:p>
            <a:pPr algn="ctr"/>
            <a:r>
              <a:rPr lang="en-US" sz="4000" b="1" dirty="0">
                <a:solidFill>
                  <a:schemeClr val="bg2"/>
                </a:solidFill>
                <a:latin typeface="Amasis MT Pro" panose="02040504050005020304" pitchFamily="18" charset="0"/>
              </a:rPr>
              <a:t>For children who enter kindergarten behind, roughly 75% will never catch up to their classmates.</a:t>
            </a:r>
          </a:p>
          <a:p>
            <a:pPr algn="ctr"/>
            <a:endParaRPr lang="en-US" sz="4000" b="1" dirty="0">
              <a:solidFill>
                <a:schemeClr val="bg2"/>
              </a:solidFill>
              <a:latin typeface="Amasis MT Pro" panose="02040504050005020304" pitchFamily="18" charset="0"/>
            </a:endParaRPr>
          </a:p>
        </p:txBody>
      </p:sp>
      <p:sp>
        <p:nvSpPr>
          <p:cNvPr id="7" name="TextBox 6">
            <a:extLst>
              <a:ext uri="{FF2B5EF4-FFF2-40B4-BE49-F238E27FC236}">
                <a16:creationId xmlns:a16="http://schemas.microsoft.com/office/drawing/2014/main" id="{ADF1DF9D-4E54-4177-4E93-D7091B9EE7BC}"/>
              </a:ext>
            </a:extLst>
          </p:cNvPr>
          <p:cNvSpPr txBox="1"/>
          <p:nvPr/>
        </p:nvSpPr>
        <p:spPr>
          <a:xfrm>
            <a:off x="517145" y="263142"/>
            <a:ext cx="6221626" cy="830997"/>
          </a:xfrm>
          <a:prstGeom prst="rect">
            <a:avLst/>
          </a:prstGeom>
          <a:noFill/>
        </p:spPr>
        <p:txBody>
          <a:bodyPr wrap="square">
            <a:spAutoFit/>
          </a:bodyPr>
          <a:lstStyle/>
          <a:p>
            <a:r>
              <a:rPr lang="en-US" sz="4800" dirty="0">
                <a:solidFill>
                  <a:srgbClr val="FFFFFF"/>
                </a:solidFill>
                <a:latin typeface="+mj-lt"/>
              </a:rPr>
              <a:t>#onebrevard</a:t>
            </a:r>
            <a:endParaRPr lang="en-US" sz="4800" dirty="0">
              <a:latin typeface="+mj-lt"/>
            </a:endParaRPr>
          </a:p>
        </p:txBody>
      </p:sp>
      <p:pic>
        <p:nvPicPr>
          <p:cNvPr id="8" name="Video 7">
            <a:hlinkClick r:id="" action="ppaction://media"/>
            <a:extLst>
              <a:ext uri="{FF2B5EF4-FFF2-40B4-BE49-F238E27FC236}">
                <a16:creationId xmlns:a16="http://schemas.microsoft.com/office/drawing/2014/main" id="{60E1D6D3-9E4F-FB88-0138-CC02041716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7017441"/>
      </p:ext>
    </p:extLst>
  </p:cSld>
  <p:clrMapOvr>
    <a:masterClrMapping/>
  </p:clrMapOvr>
  <mc:AlternateContent xmlns:mc="http://schemas.openxmlformats.org/markup-compatibility/2006" xmlns:p14="http://schemas.microsoft.com/office/powerpoint/2010/main">
    <mc:Choice Requires="p14">
      <p:transition spd="slow" p14:dur="2000" advTm="106784"/>
    </mc:Choice>
    <mc:Fallback xmlns="">
      <p:transition spd="slow" advTm="10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B2552C60-2DC4-EDE5-766B-4179EAE018F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9C73E3-1FB8-6B57-912F-45BD0F88FD9E}"/>
              </a:ext>
            </a:extLst>
          </p:cNvPr>
          <p:cNvSpPr>
            <a:spLocks noGrp="1"/>
          </p:cNvSpPr>
          <p:nvPr>
            <p:ph type="title"/>
          </p:nvPr>
        </p:nvSpPr>
        <p:spPr>
          <a:xfrm>
            <a:off x="7092848" y="1961981"/>
            <a:ext cx="5534285" cy="4896019"/>
          </a:xfrm>
        </p:spPr>
        <p:txBody>
          <a:bodyPr>
            <a:normAutofit fontScale="90000"/>
          </a:bodyPr>
          <a:lstStyle/>
          <a:p>
            <a:r>
              <a:rPr lang="en-US" dirty="0"/>
              <a:t>One</a:t>
            </a:r>
            <a:br>
              <a:rPr lang="en-US" dirty="0"/>
            </a:br>
            <a:r>
              <a:rPr lang="en-US" dirty="0"/>
              <a:t>teacher</a:t>
            </a:r>
            <a:br>
              <a:rPr lang="en-US" dirty="0"/>
            </a:br>
            <a:br>
              <a:rPr lang="en-US" dirty="0"/>
            </a:br>
            <a:r>
              <a:rPr lang="en-US" dirty="0"/>
              <a:t>One paraprofessional</a:t>
            </a:r>
            <a:br>
              <a:rPr lang="en-US" dirty="0"/>
            </a:br>
            <a:br>
              <a:rPr lang="en-US" dirty="0"/>
            </a:br>
            <a:r>
              <a:rPr lang="en-US" dirty="0"/>
              <a:t>One hundred</a:t>
            </a:r>
            <a:br>
              <a:rPr lang="en-US" dirty="0"/>
            </a:br>
            <a:r>
              <a:rPr lang="en-US" dirty="0"/>
              <a:t>hours of instruction</a:t>
            </a:r>
            <a:br>
              <a:rPr lang="en-US" dirty="0"/>
            </a:br>
            <a:br>
              <a:rPr lang="en-US" dirty="0"/>
            </a:br>
            <a:endParaRPr lang="en-US" dirty="0"/>
          </a:p>
        </p:txBody>
      </p:sp>
      <p:sp>
        <p:nvSpPr>
          <p:cNvPr id="9" name="Content Placeholder 8">
            <a:extLst>
              <a:ext uri="{FF2B5EF4-FFF2-40B4-BE49-F238E27FC236}">
                <a16:creationId xmlns:a16="http://schemas.microsoft.com/office/drawing/2014/main" id="{31663DEF-8095-D60A-575F-CFEB31FD3B72}"/>
              </a:ext>
            </a:extLst>
          </p:cNvPr>
          <p:cNvSpPr>
            <a:spLocks noGrp="1"/>
          </p:cNvSpPr>
          <p:nvPr>
            <p:ph sz="quarter" idx="10"/>
          </p:nvPr>
        </p:nvSpPr>
        <p:spPr>
          <a:xfrm>
            <a:off x="1158926" y="1418839"/>
            <a:ext cx="5116616" cy="4894894"/>
          </a:xfrm>
        </p:spPr>
        <p:txBody>
          <a:bodyPr>
            <a:normAutofit/>
          </a:bodyPr>
          <a:lstStyle/>
          <a:p>
            <a:r>
              <a:rPr lang="en-US" sz="3200" dirty="0"/>
              <a:t>Students who have scored below the 25th percentile on the FAST PM 3 or have a non-participation status due to assessment inappropriate, non- English speaker or failed practice attempts.</a:t>
            </a:r>
          </a:p>
        </p:txBody>
      </p:sp>
      <p:sp>
        <p:nvSpPr>
          <p:cNvPr id="2" name="Title 5">
            <a:extLst>
              <a:ext uri="{FF2B5EF4-FFF2-40B4-BE49-F238E27FC236}">
                <a16:creationId xmlns:a16="http://schemas.microsoft.com/office/drawing/2014/main" id="{402AA04C-823B-AD61-5F98-C770FDBB2173}"/>
              </a:ext>
            </a:extLst>
          </p:cNvPr>
          <p:cNvSpPr txBox="1">
            <a:spLocks/>
          </p:cNvSpPr>
          <p:nvPr/>
        </p:nvSpPr>
        <p:spPr>
          <a:xfrm>
            <a:off x="970341" y="-1467019"/>
            <a:ext cx="6122507" cy="4896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2"/>
                </a:solidFill>
                <a:latin typeface="+mj-lt"/>
                <a:ea typeface="+mj-ea"/>
                <a:cs typeface="+mj-cs"/>
              </a:defRPr>
            </a:lvl1pPr>
          </a:lstStyle>
          <a:p>
            <a:r>
              <a:rPr lang="en-US" dirty="0"/>
              <a:t>Eligible Students</a:t>
            </a:r>
          </a:p>
        </p:txBody>
      </p:sp>
      <p:pic>
        <p:nvPicPr>
          <p:cNvPr id="4" name="Video 3">
            <a:hlinkClick r:id="" action="ppaction://media"/>
            <a:extLst>
              <a:ext uri="{FF2B5EF4-FFF2-40B4-BE49-F238E27FC236}">
                <a16:creationId xmlns:a16="http://schemas.microsoft.com/office/drawing/2014/main" id="{E36A6C7A-E6E8-6112-6012-65BA12A3C6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3988396"/>
      </p:ext>
    </p:extLst>
  </p:cSld>
  <p:clrMapOvr>
    <a:masterClrMapping/>
  </p:clrMapOvr>
  <mc:AlternateContent xmlns:mc="http://schemas.openxmlformats.org/markup-compatibility/2006" xmlns:p14="http://schemas.microsoft.com/office/powerpoint/2010/main">
    <mc:Choice Requires="p14">
      <p:transition spd="slow" p14:dur="2000" advTm="46183"/>
    </mc:Choice>
    <mc:Fallback xmlns="">
      <p:transition spd="slow" advTm="4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idge over water at night&#10;&#10;AI-generated content may be incorrect.">
            <a:extLst>
              <a:ext uri="{FF2B5EF4-FFF2-40B4-BE49-F238E27FC236}">
                <a16:creationId xmlns:a16="http://schemas.microsoft.com/office/drawing/2014/main" id="{13BFFBB0-166D-EEF7-AEB7-12A15EB0B4B1}"/>
              </a:ext>
            </a:extLst>
          </p:cNvPr>
          <p:cNvPicPr>
            <a:picLocks noChangeAspect="1"/>
          </p:cNvPicPr>
          <p:nvPr/>
        </p:nvPicPr>
        <p:blipFill>
          <a:blip r:embed="rId5">
            <a:extLst>
              <a:ext uri="{837473B0-CC2E-450A-ABE3-18F120FF3D39}">
                <a1611:picAttrSrcUrl xmlns:a1611="http://schemas.microsoft.com/office/drawing/2016/11/main" r:id="rId6"/>
              </a:ext>
            </a:extLst>
          </a:blip>
          <a:srcRect l="36127" r="13439" b="-2"/>
          <a:stretch/>
        </p:blipFill>
        <p:spPr>
          <a:xfrm>
            <a:off x="20" y="5379"/>
            <a:ext cx="5181578" cy="6858000"/>
          </a:xfrm>
          <a:prstGeom prst="rect">
            <a:avLst/>
          </a:prstGeom>
        </p:spPr>
      </p:pic>
      <p:sp>
        <p:nvSpPr>
          <p:cNvPr id="26" name="Freeform: Shape 25">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06BE44FC-E43E-3153-168E-0A84BD9E6516}"/>
              </a:ext>
            </a:extLst>
          </p:cNvPr>
          <p:cNvSpPr>
            <a:spLocks noGrp="1"/>
          </p:cNvSpPr>
          <p:nvPr>
            <p:ph type="sldNum" sz="quarter" idx="4"/>
          </p:nvPr>
        </p:nvSpPr>
        <p:spPr>
          <a:xfrm>
            <a:off x="11391152" y="6434524"/>
            <a:ext cx="693261" cy="365125"/>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5</a:t>
            </a:fld>
            <a:endParaRPr lang="en-US" sz="1900"/>
          </a:p>
        </p:txBody>
      </p:sp>
      <p:sp>
        <p:nvSpPr>
          <p:cNvPr id="15" name="Title 14">
            <a:extLst>
              <a:ext uri="{FF2B5EF4-FFF2-40B4-BE49-F238E27FC236}">
                <a16:creationId xmlns:a16="http://schemas.microsoft.com/office/drawing/2014/main" id="{37F92FBB-F1A6-DCA3-4B03-5EA99AE4B0DD}"/>
              </a:ext>
            </a:extLst>
          </p:cNvPr>
          <p:cNvSpPr>
            <a:spLocks noGrp="1"/>
          </p:cNvSpPr>
          <p:nvPr>
            <p:ph type="title"/>
          </p:nvPr>
        </p:nvSpPr>
        <p:spPr>
          <a:xfrm>
            <a:off x="0" y="250552"/>
            <a:ext cx="5618922" cy="1542507"/>
          </a:xfrm>
        </p:spPr>
        <p:txBody>
          <a:bodyPr vert="horz" lIns="91440" tIns="45720" rIns="91440" bIns="45720" rtlCol="0" anchor="ctr">
            <a:normAutofit/>
          </a:bodyPr>
          <a:lstStyle/>
          <a:p>
            <a:r>
              <a:rPr lang="en-US" sz="3400" dirty="0">
                <a:solidFill>
                  <a:srgbClr val="FFFFFF"/>
                </a:solidFill>
              </a:rPr>
              <a:t>Intensive Interventions</a:t>
            </a:r>
            <a:br>
              <a:rPr lang="en-US" sz="3400" dirty="0">
                <a:solidFill>
                  <a:srgbClr val="FFFFFF"/>
                </a:solidFill>
              </a:rPr>
            </a:br>
            <a:br>
              <a:rPr lang="en-US" sz="3400" dirty="0">
                <a:solidFill>
                  <a:srgbClr val="FFFFFF"/>
                </a:solidFill>
              </a:rPr>
            </a:br>
            <a:endParaRPr lang="en-US" sz="3400" dirty="0">
              <a:solidFill>
                <a:srgbClr val="FFFFFF"/>
              </a:solidFill>
            </a:endParaRPr>
          </a:p>
        </p:txBody>
      </p:sp>
      <p:sp>
        <p:nvSpPr>
          <p:cNvPr id="5" name="TextBox 4">
            <a:extLst>
              <a:ext uri="{FF2B5EF4-FFF2-40B4-BE49-F238E27FC236}">
                <a16:creationId xmlns:a16="http://schemas.microsoft.com/office/drawing/2014/main" id="{85BF714C-D724-6E2B-1609-1692F25CE9B8}"/>
              </a:ext>
            </a:extLst>
          </p:cNvPr>
          <p:cNvSpPr txBox="1"/>
          <p:nvPr/>
        </p:nvSpPr>
        <p:spPr>
          <a:xfrm>
            <a:off x="5423120" y="5379"/>
            <a:ext cx="6314662" cy="4033299"/>
          </a:xfrm>
          <a:prstGeom prst="rect">
            <a:avLst/>
          </a:prstGeom>
        </p:spPr>
        <p:txBody>
          <a:bodyPr vert="horz" lIns="91440" tIns="45720" rIns="91440" bIns="45720" rtlCol="0">
            <a:noAutofit/>
          </a:bodyPr>
          <a:lstStyle/>
          <a:p>
            <a:pPr>
              <a:lnSpc>
                <a:spcPct val="120000"/>
              </a:lnSpc>
              <a:spcAft>
                <a:spcPts val="600"/>
              </a:spcAft>
              <a:buClr>
                <a:schemeClr val="accent5"/>
              </a:buClr>
            </a:pPr>
            <a:r>
              <a:rPr lang="en-US" sz="3200" dirty="0">
                <a:solidFill>
                  <a:srgbClr val="FFFFFF"/>
                </a:solidFill>
                <a:latin typeface="+mj-lt"/>
              </a:rPr>
              <a:t>*Baseline &amp; Summative         assessment</a:t>
            </a:r>
          </a:p>
          <a:p>
            <a:pPr>
              <a:lnSpc>
                <a:spcPct val="120000"/>
              </a:lnSpc>
              <a:spcAft>
                <a:spcPts val="600"/>
              </a:spcAft>
              <a:buClr>
                <a:schemeClr val="accent5"/>
              </a:buClr>
            </a:pPr>
            <a:r>
              <a:rPr lang="en-US" sz="3200" dirty="0">
                <a:solidFill>
                  <a:srgbClr val="FFFFFF"/>
                </a:solidFill>
                <a:latin typeface="+mj-lt"/>
              </a:rPr>
              <a:t>*Benchmark curriculum themes to build content knowledge and vocabulary</a:t>
            </a:r>
            <a:br>
              <a:rPr lang="en-US" sz="3200" dirty="0">
                <a:solidFill>
                  <a:srgbClr val="FFFFFF"/>
                </a:solidFill>
                <a:latin typeface="+mj-lt"/>
              </a:rPr>
            </a:br>
            <a:r>
              <a:rPr lang="en-US" sz="3200" dirty="0">
                <a:solidFill>
                  <a:srgbClr val="FFFFFF"/>
                </a:solidFill>
                <a:latin typeface="+mj-lt"/>
              </a:rPr>
              <a:t>*Scholastic </a:t>
            </a:r>
            <a:r>
              <a:rPr lang="en-US" sz="3200" dirty="0" err="1">
                <a:solidFill>
                  <a:srgbClr val="FFFFFF"/>
                </a:solidFill>
                <a:latin typeface="+mj-lt"/>
              </a:rPr>
              <a:t>Alphatales</a:t>
            </a:r>
            <a:r>
              <a:rPr lang="en-US" sz="3200" dirty="0">
                <a:solidFill>
                  <a:srgbClr val="FFFFFF"/>
                </a:solidFill>
                <a:latin typeface="+mj-lt"/>
              </a:rPr>
              <a:t> </a:t>
            </a:r>
            <a:br>
              <a:rPr lang="en-US" sz="3200" dirty="0">
                <a:solidFill>
                  <a:srgbClr val="FFFFFF"/>
                </a:solidFill>
                <a:latin typeface="+mj-lt"/>
              </a:rPr>
            </a:br>
            <a:r>
              <a:rPr lang="en-US" sz="3200" dirty="0">
                <a:solidFill>
                  <a:srgbClr val="FFFFFF"/>
                </a:solidFill>
                <a:latin typeface="+mj-lt"/>
              </a:rPr>
              <a:t>*Readers Theater</a:t>
            </a:r>
            <a:br>
              <a:rPr lang="en-US" sz="3200" dirty="0">
                <a:solidFill>
                  <a:srgbClr val="FFFFFF"/>
                </a:solidFill>
                <a:latin typeface="+mj-lt"/>
              </a:rPr>
            </a:br>
            <a:r>
              <a:rPr lang="en-US" sz="3200" dirty="0">
                <a:solidFill>
                  <a:srgbClr val="FFFFFF"/>
                </a:solidFill>
                <a:latin typeface="+mj-lt"/>
              </a:rPr>
              <a:t>*Phonological awareness instruction and games</a:t>
            </a:r>
            <a:br>
              <a:rPr lang="en-US" sz="3200" dirty="0">
                <a:solidFill>
                  <a:srgbClr val="FFFFFF"/>
                </a:solidFill>
                <a:latin typeface="+mj-lt"/>
              </a:rPr>
            </a:br>
            <a:r>
              <a:rPr lang="en-US" sz="3200" dirty="0">
                <a:solidFill>
                  <a:srgbClr val="FFFFFF"/>
                </a:solidFill>
                <a:latin typeface="+mj-lt"/>
              </a:rPr>
              <a:t>*Multi-sensory instruction to promote early literacy skills</a:t>
            </a:r>
          </a:p>
        </p:txBody>
      </p:sp>
      <p:pic>
        <p:nvPicPr>
          <p:cNvPr id="4" name="Video 3">
            <a:hlinkClick r:id="" action="ppaction://media"/>
            <a:extLst>
              <a:ext uri="{FF2B5EF4-FFF2-40B4-BE49-F238E27FC236}">
                <a16:creationId xmlns:a16="http://schemas.microsoft.com/office/drawing/2014/main" id="{908CD2AE-0AD1-E164-1D0E-9312D95282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1710032"/>
      </p:ext>
    </p:extLst>
  </p:cSld>
  <p:clrMapOvr>
    <a:masterClrMapping/>
  </p:clrMapOvr>
  <mc:AlternateContent xmlns:mc="http://schemas.openxmlformats.org/markup-compatibility/2006" xmlns:p14="http://schemas.microsoft.com/office/powerpoint/2010/main">
    <mc:Choice Requires="p14">
      <p:transition spd="slow" p14:dur="2000" advTm="130742"/>
    </mc:Choice>
    <mc:Fallback xmlns="">
      <p:transition spd="slow" advTm="13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E2532-F4A7-30E2-0525-1FF82D28A315}"/>
              </a:ext>
            </a:extLst>
          </p:cNvPr>
          <p:cNvSpPr>
            <a:spLocks noGrp="1"/>
          </p:cNvSpPr>
          <p:nvPr>
            <p:ph type="sldNum" sz="quarter" idx="4"/>
          </p:nvPr>
        </p:nvSpPr>
        <p:spPr/>
        <p:txBody>
          <a:bodyPr/>
          <a:lstStyle/>
          <a:p>
            <a:fld id="{08AB70BE-1769-45B8-85A6-0C837432C7E6}" type="slidenum">
              <a:rPr lang="en-US" smtClean="0"/>
              <a:pPr/>
              <a:t>6</a:t>
            </a:fld>
            <a:endParaRPr lang="en-US" dirty="0"/>
          </a:p>
        </p:txBody>
      </p:sp>
      <p:pic>
        <p:nvPicPr>
          <p:cNvPr id="9" name="Picture 8">
            <a:extLst>
              <a:ext uri="{FF2B5EF4-FFF2-40B4-BE49-F238E27FC236}">
                <a16:creationId xmlns:a16="http://schemas.microsoft.com/office/drawing/2014/main" id="{916A7696-DE5D-E0F9-F425-0AD308986586}"/>
              </a:ext>
            </a:extLst>
          </p:cNvPr>
          <p:cNvPicPr>
            <a:picLocks noChangeAspect="1"/>
          </p:cNvPicPr>
          <p:nvPr/>
        </p:nvPicPr>
        <p:blipFill>
          <a:blip r:embed="rId6"/>
          <a:stretch>
            <a:fillRect/>
          </a:stretch>
        </p:blipFill>
        <p:spPr>
          <a:xfrm>
            <a:off x="392378" y="248443"/>
            <a:ext cx="4966006" cy="6361114"/>
          </a:xfrm>
          <a:prstGeom prst="rect">
            <a:avLst/>
          </a:prstGeom>
        </p:spPr>
      </p:pic>
      <p:pic>
        <p:nvPicPr>
          <p:cNvPr id="15" name="Picture 14">
            <a:extLst>
              <a:ext uri="{FF2B5EF4-FFF2-40B4-BE49-F238E27FC236}">
                <a16:creationId xmlns:a16="http://schemas.microsoft.com/office/drawing/2014/main" id="{CAB9AE09-E4DB-897B-AFAE-F6EFAB8452EC}"/>
              </a:ext>
            </a:extLst>
          </p:cNvPr>
          <p:cNvPicPr>
            <a:picLocks noChangeAspect="1"/>
          </p:cNvPicPr>
          <p:nvPr/>
        </p:nvPicPr>
        <p:blipFill>
          <a:blip r:embed="rId7"/>
          <a:srcRect t="1577"/>
          <a:stretch>
            <a:fillRect/>
          </a:stretch>
        </p:blipFill>
        <p:spPr>
          <a:xfrm>
            <a:off x="5267123" y="1130591"/>
            <a:ext cx="6532499" cy="4236600"/>
          </a:xfrm>
          <a:prstGeom prst="rect">
            <a:avLst/>
          </a:prstGeom>
          <a:ln w="47625">
            <a:solidFill>
              <a:schemeClr val="tx1">
                <a:lumMod val="65000"/>
                <a:lumOff val="35000"/>
              </a:schemeClr>
            </a:solidFill>
          </a:ln>
        </p:spPr>
      </p:pic>
      <p:pic>
        <p:nvPicPr>
          <p:cNvPr id="4" name="Video 3">
            <a:hlinkClick r:id="" action="ppaction://media"/>
            <a:extLst>
              <a:ext uri="{FF2B5EF4-FFF2-40B4-BE49-F238E27FC236}">
                <a16:creationId xmlns:a16="http://schemas.microsoft.com/office/drawing/2014/main" id="{C30AD46A-709B-E234-0AA9-EF1D9772125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70345671"/>
      </p:ext>
    </p:extLst>
  </p:cSld>
  <p:clrMapOvr>
    <a:masterClrMapping/>
  </p:clrMapOvr>
  <mc:AlternateContent xmlns:mc="http://schemas.openxmlformats.org/markup-compatibility/2006" xmlns:p14="http://schemas.microsoft.com/office/powerpoint/2010/main">
    <mc:Choice Requires="p14">
      <p:transition spd="slow" p14:dur="2000" advTm="75444"/>
    </mc:Choice>
    <mc:Fallback xmlns="">
      <p:transition spd="slow" advTm="7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0-#ppt_w/2"/>
                                          </p:val>
                                        </p:tav>
                                        <p:tav tm="100000">
                                          <p:val>
                                            <p:strVal val="#ppt_x"/>
                                          </p:val>
                                        </p:tav>
                                      </p:tavLst>
                                    </p:anim>
                                    <p:anim calcmode="lin" valueType="num">
                                      <p:cBhvr additive="base">
                                        <p:cTn id="12"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23E6EC9-1218-4631-D804-35DFB75750E6}"/>
            </a:ext>
          </a:extLst>
        </p:cNvPr>
        <p:cNvGrpSpPr/>
        <p:nvPr/>
      </p:nvGrpSpPr>
      <p:grpSpPr>
        <a:xfrm>
          <a:off x="0" y="0"/>
          <a:ext cx="0" cy="0"/>
          <a:chOff x="0" y="0"/>
          <a:chExt cx="0" cy="0"/>
        </a:xfrm>
      </p:grpSpPr>
      <p:sp>
        <p:nvSpPr>
          <p:cNvPr id="27" name="Freeform: Shape 26">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Rectangle 28">
            <a:extLst>
              <a:ext uri="{FF2B5EF4-FFF2-40B4-BE49-F238E27FC236}">
                <a16:creationId xmlns:a16="http://schemas.microsoft.com/office/drawing/2014/main" id="{B5B09F67-0226-4836-9B22-AFF94EF63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F6D18FB-3D39-4747-9ED8-42C5DFAB8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 y="1"/>
            <a:ext cx="5199156" cy="6857999"/>
          </a:xfrm>
          <a:custGeom>
            <a:avLst/>
            <a:gdLst>
              <a:gd name="connsiteX0" fmla="*/ 0 w 5199156"/>
              <a:gd name="connsiteY0" fmla="*/ 0 h 6857999"/>
              <a:gd name="connsiteX1" fmla="*/ 5199156 w 5199156"/>
              <a:gd name="connsiteY1" fmla="*/ 0 h 6857999"/>
              <a:gd name="connsiteX2" fmla="*/ 5199156 w 5199156"/>
              <a:gd name="connsiteY2" fmla="*/ 4404241 h 6857999"/>
              <a:gd name="connsiteX3" fmla="*/ 2996280 w 5199156"/>
              <a:gd name="connsiteY3" fmla="*/ 6845331 h 6857999"/>
              <a:gd name="connsiteX4" fmla="*/ 2762435 w 5199156"/>
              <a:gd name="connsiteY4" fmla="*/ 6857139 h 6857999"/>
              <a:gd name="connsiteX5" fmla="*/ 2762435 w 5199156"/>
              <a:gd name="connsiteY5" fmla="*/ 6857999 h 6857999"/>
              <a:gd name="connsiteX6" fmla="*/ 2745398 w 5199156"/>
              <a:gd name="connsiteY6" fmla="*/ 6857999 h 6857999"/>
              <a:gd name="connsiteX7" fmla="*/ 0 w 5199156"/>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156" h="6857999">
                <a:moveTo>
                  <a:pt x="0" y="0"/>
                </a:moveTo>
                <a:lnTo>
                  <a:pt x="5199156" y="0"/>
                </a:lnTo>
                <a:lnTo>
                  <a:pt x="5199156" y="4404241"/>
                </a:lnTo>
                <a:cubicBezTo>
                  <a:pt x="5199156" y="5674715"/>
                  <a:pt x="4233603" y="6719673"/>
                  <a:pt x="2996280" y="6845331"/>
                </a:cubicBezTo>
                <a:lnTo>
                  <a:pt x="2762435" y="6857139"/>
                </a:lnTo>
                <a:lnTo>
                  <a:pt x="2762435" y="6857999"/>
                </a:lnTo>
                <a:lnTo>
                  <a:pt x="2745398"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DCDD4D4-ADBD-45B9-944B-E77CC2584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34" y="-39394"/>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3708F1E-2786-8711-B050-D2375745F1B9}"/>
              </a:ext>
            </a:extLst>
          </p:cNvPr>
          <p:cNvSpPr>
            <a:spLocks noGrp="1"/>
          </p:cNvSpPr>
          <p:nvPr>
            <p:ph type="title"/>
          </p:nvPr>
        </p:nvSpPr>
        <p:spPr>
          <a:xfrm>
            <a:off x="267078" y="1369053"/>
            <a:ext cx="4231992" cy="4119894"/>
          </a:xfrm>
        </p:spPr>
        <p:txBody>
          <a:bodyPr vert="horz" lIns="91440" tIns="45720" rIns="91440" bIns="45720" rtlCol="0" anchor="b">
            <a:normAutofit fontScale="90000"/>
          </a:bodyPr>
          <a:lstStyle/>
          <a:p>
            <a:pPr>
              <a:lnSpc>
                <a:spcPct val="100000"/>
              </a:lnSpc>
            </a:pPr>
            <a:r>
              <a:rPr lang="en-US" sz="4400" dirty="0">
                <a:solidFill>
                  <a:srgbClr val="FFFFFF"/>
                </a:solidFill>
              </a:rPr>
              <a:t>Send home the Letter of Eligibility and the Summer Bridge Flyer for any eligible students</a:t>
            </a:r>
          </a:p>
        </p:txBody>
      </p:sp>
      <p:pic>
        <p:nvPicPr>
          <p:cNvPr id="12" name="Picture 11" descr="A gold number one on a black background&#10;&#10;AI-generated content may be incorrect.">
            <a:extLst>
              <a:ext uri="{FF2B5EF4-FFF2-40B4-BE49-F238E27FC236}">
                <a16:creationId xmlns:a16="http://schemas.microsoft.com/office/drawing/2014/main" id="{30A1988F-51A5-5E8F-98E6-60A19379E09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60857" y="1170144"/>
            <a:ext cx="3878456" cy="4731026"/>
          </a:xfrm>
          <a:prstGeom prst="rect">
            <a:avLst/>
          </a:prstGeom>
        </p:spPr>
      </p:pic>
      <p:sp>
        <p:nvSpPr>
          <p:cNvPr id="3" name="Content Placeholder 2">
            <a:extLst>
              <a:ext uri="{FF2B5EF4-FFF2-40B4-BE49-F238E27FC236}">
                <a16:creationId xmlns:a16="http://schemas.microsoft.com/office/drawing/2014/main" id="{9EEE8E68-CA79-4B10-2C70-901DA5BD4482}"/>
              </a:ext>
            </a:extLst>
          </p:cNvPr>
          <p:cNvSpPr>
            <a:spLocks noGrp="1"/>
          </p:cNvSpPr>
          <p:nvPr>
            <p:ph sz="quarter" idx="10"/>
          </p:nvPr>
        </p:nvSpPr>
        <p:spPr/>
        <p:txBody>
          <a:bodyPr/>
          <a:lstStyle/>
          <a:p>
            <a:r>
              <a:rPr lang="en-US" dirty="0"/>
              <a:t>CC</a:t>
            </a:r>
          </a:p>
        </p:txBody>
      </p:sp>
      <p:pic>
        <p:nvPicPr>
          <p:cNvPr id="6" name="Picture 5">
            <a:extLst>
              <a:ext uri="{FF2B5EF4-FFF2-40B4-BE49-F238E27FC236}">
                <a16:creationId xmlns:a16="http://schemas.microsoft.com/office/drawing/2014/main" id="{1D6E5AD7-4B18-AE89-8F4C-C10135B29B68}"/>
              </a:ext>
            </a:extLst>
          </p:cNvPr>
          <p:cNvPicPr>
            <a:picLocks noChangeAspect="1"/>
          </p:cNvPicPr>
          <p:nvPr/>
        </p:nvPicPr>
        <p:blipFill>
          <a:blip r:embed="rId7"/>
          <a:stretch>
            <a:fillRect/>
          </a:stretch>
        </p:blipFill>
        <p:spPr>
          <a:xfrm>
            <a:off x="6632148" y="535728"/>
            <a:ext cx="4573181" cy="5999857"/>
          </a:xfrm>
          <a:prstGeom prst="rect">
            <a:avLst/>
          </a:prstGeom>
        </p:spPr>
      </p:pic>
      <p:sp>
        <p:nvSpPr>
          <p:cNvPr id="7" name="Rectangle 6">
            <a:extLst>
              <a:ext uri="{FF2B5EF4-FFF2-40B4-BE49-F238E27FC236}">
                <a16:creationId xmlns:a16="http://schemas.microsoft.com/office/drawing/2014/main" id="{1FE8282D-003C-8BA7-B47D-7D817967D19E}"/>
              </a:ext>
            </a:extLst>
          </p:cNvPr>
          <p:cNvSpPr/>
          <p:nvPr/>
        </p:nvSpPr>
        <p:spPr>
          <a:xfrm>
            <a:off x="6899035" y="3001008"/>
            <a:ext cx="4108450" cy="7874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5BE9CD-B711-F7C9-9C2A-0E71EF39EB4F}"/>
              </a:ext>
            </a:extLst>
          </p:cNvPr>
          <p:cNvSpPr/>
          <p:nvPr/>
        </p:nvSpPr>
        <p:spPr>
          <a:xfrm>
            <a:off x="6899035" y="4110823"/>
            <a:ext cx="2448938" cy="4438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hlinkClick r:id="" action="ppaction://media"/>
            <a:extLst>
              <a:ext uri="{FF2B5EF4-FFF2-40B4-BE49-F238E27FC236}">
                <a16:creationId xmlns:a16="http://schemas.microsoft.com/office/drawing/2014/main" id="{276142B0-F529-42CC-AFD3-BCACC65E70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5088498"/>
      </p:ext>
    </p:extLst>
  </p:cSld>
  <p:clrMapOvr>
    <a:masterClrMapping/>
  </p:clrMapOvr>
  <mc:AlternateContent xmlns:mc="http://schemas.openxmlformats.org/markup-compatibility/2006" xmlns:p14="http://schemas.microsoft.com/office/powerpoint/2010/main">
    <mc:Choice Requires="p14">
      <p:transition spd="slow" p14:dur="2000" advTm="45076"/>
    </mc:Choice>
    <mc:Fallback xmlns="">
      <p:transition spd="slow" advTm="4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BFA23-AB5B-BA88-E233-DE14DED5A297}"/>
              </a:ext>
            </a:extLst>
          </p:cNvPr>
          <p:cNvSpPr>
            <a:spLocks noGrp="1"/>
          </p:cNvSpPr>
          <p:nvPr>
            <p:ph type="sldNum" sz="quarter" idx="4"/>
          </p:nvPr>
        </p:nvSpPr>
        <p:spPr/>
        <p:txBody>
          <a:bodyPr/>
          <a:lstStyle/>
          <a:p>
            <a:fld id="{08AB70BE-1769-45B8-85A6-0C837432C7E6}" type="slidenum">
              <a:rPr lang="en-US" smtClean="0"/>
              <a:pPr/>
              <a:t>8</a:t>
            </a:fld>
            <a:endParaRPr lang="en-US" dirty="0"/>
          </a:p>
        </p:txBody>
      </p:sp>
      <p:pic>
        <p:nvPicPr>
          <p:cNvPr id="4" name="Picture 3" descr="A gold number on a white background&#10;&#10;AI-generated content may be incorrect.">
            <a:extLst>
              <a:ext uri="{FF2B5EF4-FFF2-40B4-BE49-F238E27FC236}">
                <a16:creationId xmlns:a16="http://schemas.microsoft.com/office/drawing/2014/main" id="{2D5CBA13-648D-0042-8521-6DC3C9FB6CF2}"/>
              </a:ext>
            </a:extLst>
          </p:cNvPr>
          <p:cNvPicPr>
            <a:picLocks noChangeAspect="1"/>
          </p:cNvPicPr>
          <p:nvPr/>
        </p:nvPicPr>
        <p:blipFill>
          <a:blip r:embed="rId5">
            <a:extLst>
              <a:ext uri="{837473B0-CC2E-450A-ABE3-18F120FF3D39}">
                <a1611:picAttrSrcUrl xmlns:a1611="http://schemas.microsoft.com/office/drawing/2016/11/main" r:id="rId6"/>
              </a:ext>
            </a:extLst>
          </a:blip>
          <a:srcRect l="19717" t="5442" r="17526" b="8056"/>
          <a:stretch/>
        </p:blipFill>
        <p:spPr>
          <a:xfrm>
            <a:off x="9250018" y="366791"/>
            <a:ext cx="2941982" cy="4055166"/>
          </a:xfrm>
          <a:prstGeom prst="rect">
            <a:avLst/>
          </a:prstGeom>
        </p:spPr>
      </p:pic>
      <p:sp>
        <p:nvSpPr>
          <p:cNvPr id="6" name="Title 5">
            <a:extLst>
              <a:ext uri="{FF2B5EF4-FFF2-40B4-BE49-F238E27FC236}">
                <a16:creationId xmlns:a16="http://schemas.microsoft.com/office/drawing/2014/main" id="{2987D01C-22FE-2620-F722-AFAC1E677213}"/>
              </a:ext>
            </a:extLst>
          </p:cNvPr>
          <p:cNvSpPr>
            <a:spLocks noGrp="1"/>
          </p:cNvSpPr>
          <p:nvPr>
            <p:ph type="title"/>
          </p:nvPr>
        </p:nvSpPr>
        <p:spPr>
          <a:xfrm>
            <a:off x="1464298" y="3317057"/>
            <a:ext cx="7197102" cy="2209800"/>
          </a:xfrm>
        </p:spPr>
        <p:txBody>
          <a:bodyPr>
            <a:normAutofit fontScale="90000"/>
          </a:bodyPr>
          <a:lstStyle/>
          <a:p>
            <a:pPr marL="571500" indent="-571500">
              <a:buFont typeface="Arial" panose="020B0604020202020204" pitchFamily="34" charset="0"/>
              <a:buChar char="•"/>
            </a:pPr>
            <a:r>
              <a:rPr lang="en-US" dirty="0"/>
              <a:t>Parents need to visit the school they are interested in attending to drop off their Letter of Eligibility. </a:t>
            </a:r>
            <a:br>
              <a:rPr lang="en-US" dirty="0"/>
            </a:br>
            <a:br>
              <a:rPr lang="en-US" dirty="0"/>
            </a:br>
            <a:endParaRPr lang="en-US" dirty="0"/>
          </a:p>
        </p:txBody>
      </p:sp>
      <p:sp>
        <p:nvSpPr>
          <p:cNvPr id="7" name="Title 5">
            <a:extLst>
              <a:ext uri="{FF2B5EF4-FFF2-40B4-BE49-F238E27FC236}">
                <a16:creationId xmlns:a16="http://schemas.microsoft.com/office/drawing/2014/main" id="{AEAF6A4E-4ED9-5443-57D0-DED2BCEE2D20}"/>
              </a:ext>
            </a:extLst>
          </p:cNvPr>
          <p:cNvSpPr txBox="1">
            <a:spLocks/>
          </p:cNvSpPr>
          <p:nvPr/>
        </p:nvSpPr>
        <p:spPr>
          <a:xfrm>
            <a:off x="1464298" y="4213723"/>
            <a:ext cx="8182622" cy="3244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accent2">
                    <a:lumMod val="75000"/>
                  </a:schemeClr>
                </a:solidFill>
                <a:latin typeface="+mj-lt"/>
                <a:ea typeface="+mj-ea"/>
                <a:cs typeface="+mj-cs"/>
              </a:defRPr>
            </a:lvl1pPr>
          </a:lstStyle>
          <a:p>
            <a:pPr marL="571500" indent="-571500">
              <a:buFont typeface="Arial" panose="020B0604020202020204" pitchFamily="34" charset="0"/>
              <a:buChar char="•"/>
            </a:pPr>
            <a:r>
              <a:rPr lang="en-US" sz="3300" dirty="0"/>
              <a:t>School clerk will help your families to create a FOCUS account and will enroll their child in the Summer Bridge Program.</a:t>
            </a:r>
          </a:p>
        </p:txBody>
      </p:sp>
      <p:pic>
        <p:nvPicPr>
          <p:cNvPr id="9" name="Picture 8">
            <a:extLst>
              <a:ext uri="{FF2B5EF4-FFF2-40B4-BE49-F238E27FC236}">
                <a16:creationId xmlns:a16="http://schemas.microsoft.com/office/drawing/2014/main" id="{7F042A44-E3AA-D477-44EF-BFA38AD5C57B}"/>
              </a:ext>
            </a:extLst>
          </p:cNvPr>
          <p:cNvPicPr>
            <a:picLocks noChangeAspect="1"/>
          </p:cNvPicPr>
          <p:nvPr/>
        </p:nvPicPr>
        <p:blipFill>
          <a:blip r:embed="rId7">
            <a:extLst>
              <a:ext uri="{837473B0-CC2E-450A-ABE3-18F120FF3D39}">
                <a1611:picAttrSrcUrl xmlns:a1611="http://schemas.microsoft.com/office/drawing/2016/11/main" r:id="rId8"/>
              </a:ext>
            </a:extLst>
          </a:blip>
          <a:srcRect b="10430"/>
          <a:stretch>
            <a:fillRect/>
          </a:stretch>
        </p:blipFill>
        <p:spPr>
          <a:xfrm>
            <a:off x="2642053" y="-149667"/>
            <a:ext cx="5168906" cy="3086516"/>
          </a:xfrm>
          <a:prstGeom prst="rect">
            <a:avLst/>
          </a:prstGeom>
          <a:effectLst>
            <a:softEdge rad="139700"/>
          </a:effectLst>
        </p:spPr>
      </p:pic>
      <p:pic>
        <p:nvPicPr>
          <p:cNvPr id="5" name="Video 4">
            <a:hlinkClick r:id="" action="ppaction://media"/>
            <a:extLst>
              <a:ext uri="{FF2B5EF4-FFF2-40B4-BE49-F238E27FC236}">
                <a16:creationId xmlns:a16="http://schemas.microsoft.com/office/drawing/2014/main" id="{7A43365F-C67A-8A79-00C8-5CFA22B27D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7628484"/>
      </p:ext>
    </p:extLst>
  </p:cSld>
  <p:clrMapOvr>
    <a:masterClrMapping/>
  </p:clrMapOvr>
  <mc:AlternateContent xmlns:mc="http://schemas.openxmlformats.org/markup-compatibility/2006" xmlns:p14="http://schemas.microsoft.com/office/powerpoint/2010/main">
    <mc:Choice Requires="p14">
      <p:transition spd="slow" p14:dur="2000" advTm="21864"/>
    </mc:Choice>
    <mc:Fallback xmlns="">
      <p:transition spd="slow" advTm="2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81F7719-973C-41CB-9EA9-DC7CEC76A077}"/>
              </a:ext>
            </a:extLst>
          </p:cNvPr>
          <p:cNvSpPr>
            <a:spLocks noGrp="1"/>
          </p:cNvSpPr>
          <p:nvPr>
            <p:ph sz="quarter" idx="10"/>
          </p:nvPr>
        </p:nvSpPr>
        <p:spPr>
          <a:xfrm>
            <a:off x="5565573" y="205962"/>
            <a:ext cx="6242452" cy="3223037"/>
          </a:xfrm>
        </p:spPr>
        <p:txBody>
          <a:bodyPr vert="horz" lIns="91440" tIns="45720" rIns="91440" bIns="45720" rtlCol="0">
            <a:noAutofit/>
          </a:bodyPr>
          <a:lstStyle/>
          <a:p>
            <a:r>
              <a:rPr lang="en-US" sz="3200" dirty="0">
                <a:solidFill>
                  <a:srgbClr val="FFFFFF"/>
                </a:solidFill>
                <a:latin typeface="+mj-lt"/>
              </a:rPr>
              <a:t>Parents will need to visit the BPS Website to request Transportation to their Summer Bridge site.</a:t>
            </a:r>
          </a:p>
        </p:txBody>
      </p:sp>
      <p:sp>
        <p:nvSpPr>
          <p:cNvPr id="20" name="Freeform: Shape 19">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old number on a black background&#10;&#10;AI-generated content may be incorrect.">
            <a:extLst>
              <a:ext uri="{FF2B5EF4-FFF2-40B4-BE49-F238E27FC236}">
                <a16:creationId xmlns:a16="http://schemas.microsoft.com/office/drawing/2014/main" id="{9872FB49-6543-5D9A-C012-F99FEDAAB57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245444" y="2552500"/>
            <a:ext cx="4946557" cy="4946557"/>
          </a:xfrm>
          <a:prstGeom prst="rect">
            <a:avLst/>
          </a:prstGeom>
        </p:spPr>
      </p:pic>
      <p:pic>
        <p:nvPicPr>
          <p:cNvPr id="2" name="Picture 1">
            <a:hlinkClick r:id="rId7"/>
            <a:extLst>
              <a:ext uri="{FF2B5EF4-FFF2-40B4-BE49-F238E27FC236}">
                <a16:creationId xmlns:a16="http://schemas.microsoft.com/office/drawing/2014/main" id="{B54691C7-2501-61BD-1097-763AE033E961}"/>
              </a:ext>
            </a:extLst>
          </p:cNvPr>
          <p:cNvPicPr>
            <a:picLocks noChangeAspect="1"/>
          </p:cNvPicPr>
          <p:nvPr/>
        </p:nvPicPr>
        <p:blipFill>
          <a:blip r:embed="rId8">
            <a:extLst>
              <a:ext uri="{837473B0-CC2E-450A-ABE3-18F120FF3D39}">
                <a1611:picAttrSrcUrl xmlns:a1611="http://schemas.microsoft.com/office/drawing/2016/11/main" r:id="rId9"/>
              </a:ext>
            </a:extLst>
          </a:blip>
          <a:srcRect l="18872" r="18871"/>
          <a:stretch>
            <a:fillRect/>
          </a:stretch>
        </p:blipFill>
        <p:spPr>
          <a:xfrm>
            <a:off x="0" y="792987"/>
            <a:ext cx="4559362" cy="4888428"/>
          </a:xfrm>
          <a:prstGeom prst="rect">
            <a:avLst/>
          </a:prstGeom>
          <a:effectLst>
            <a:softEdge rad="101600"/>
          </a:effectLst>
        </p:spPr>
      </p:pic>
      <p:pic>
        <p:nvPicPr>
          <p:cNvPr id="4" name="Video 3">
            <a:hlinkClick r:id="" action="ppaction://media"/>
            <a:extLst>
              <a:ext uri="{FF2B5EF4-FFF2-40B4-BE49-F238E27FC236}">
                <a16:creationId xmlns:a16="http://schemas.microsoft.com/office/drawing/2014/main" id="{FD3DF93B-9702-03B8-C8BC-9516626FC3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0806097"/>
      </p:ext>
    </p:extLst>
  </p:cSld>
  <p:clrMapOvr>
    <a:masterClrMapping/>
  </p:clrMapOvr>
  <mc:AlternateContent xmlns:mc="http://schemas.openxmlformats.org/markup-compatibility/2006" xmlns:p14="http://schemas.microsoft.com/office/powerpoint/2010/main">
    <mc:Choice Requires="p14">
      <p:transition spd="slow" p14:dur="2000" advTm="96121"/>
    </mc:Choice>
    <mc:Fallback xmlns="">
      <p:transition spd="slow" advTm="9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20211" x="1582738" y="5283200"/>
          <p14:tracePt t="20256" x="1582738" y="5275263"/>
          <p14:tracePt t="20268" x="1589088" y="5275263"/>
          <p14:tracePt t="20293" x="0" y="0"/>
        </p14:tracePtLst>
        <p14:tracePtLst>
          <p14:tracePt t="20370" x="1589088" y="5275263"/>
          <p14:tracePt t="20405" x="1597025" y="5275263"/>
          <p14:tracePt t="20444" x="1603375" y="5275263"/>
          <p14:tracePt t="20447" x="0" y="0"/>
        </p14:tracePtLst>
        <p14:tracePtLst>
          <p14:tracePt t="22980" x="3216275" y="4114800"/>
          <p14:tracePt t="23026" x="0" y="0"/>
        </p14:tracePtLst>
        <p14:tracePtLst>
          <p14:tracePt t="23147" x="3216275" y="4114800"/>
          <p14:tracePt t="23183" x="3230563" y="4114800"/>
          <p14:tracePt t="23227" x="0" y="0"/>
        </p14:tracePtLst>
        <p14:tracePtLst>
          <p14:tracePt t="26294" x="1928813" y="4371975"/>
          <p14:tracePt t="26314" x="1943100" y="4371975"/>
          <p14:tracePt t="26321" x="1943100" y="4357688"/>
          <p14:tracePt t="26360" x="1957388" y="4357688"/>
          <p14:tracePt t="26372" x="0" y="0"/>
        </p14:tracePtLst>
        <p14:tracePtLst>
          <p14:tracePt t="26479" x="1957388" y="4357688"/>
          <p14:tracePt t="26537" x="0" y="0"/>
        </p14:tracePtLst>
        <p14:tracePtLst>
          <p14:tracePt t="26613" x="1957388" y="4357688"/>
          <p14:tracePt t="26667" x="0" y="0"/>
        </p14:tracePtLst>
        <p14:tracePtLst>
          <p14:tracePt t="29443" x="1857375" y="4572000"/>
          <p14:tracePt t="29547" x="0" y="0"/>
        </p14:tracePtLst>
        <p14:tracePtLst>
          <p14:tracePt t="29713" x="1857375" y="4572000"/>
          <p14:tracePt t="29935" x="0" y="0"/>
        </p14:tracePtLst>
        <p14:tracePtLst>
          <p14:tracePt t="30060" x="1857375" y="4572000"/>
          <p14:tracePt t="30205"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8.4"/>
</p:tagLst>
</file>

<file path=ppt/tags/tag2.xml><?xml version="1.0" encoding="utf-8"?>
<p:tagLst xmlns:a="http://schemas.openxmlformats.org/drawingml/2006/main" xmlns:r="http://schemas.openxmlformats.org/officeDocument/2006/relationships" xmlns:p="http://schemas.openxmlformats.org/presentationml/2006/main">
  <p:tag name="TIMING" val="|8.7"/>
</p:tagLst>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453AF4-4FB0-4B39-9296-55DED383E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D7C3E5-1734-4636-9EC5-AEB06BF1FB20}">
  <ds:schemaRefs>
    <ds:schemaRef ds:uri="http://schemas.microsoft.com/sharepoint/v3"/>
    <ds:schemaRef ds:uri="http://purl.org/dc/term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230e9df3-be65-4c73-a93b-d1236ebd677e"/>
    <ds:schemaRef ds:uri="71af3243-3dd4-4a8d-8c0d-dd76da1f02a5"/>
    <ds:schemaRef ds:uri="http://www.w3.org/XML/1998/namespace"/>
  </ds:schemaRefs>
</ds:datastoreItem>
</file>

<file path=customXml/itemProps3.xml><?xml version="1.0" encoding="utf-8"?>
<ds:datastoreItem xmlns:ds="http://schemas.openxmlformats.org/officeDocument/2006/customXml" ds:itemID="{4C5C2001-E626-4890-B405-22B5BD1CB05A}">
  <ds:schemaRefs>
    <ds:schemaRef ds:uri="http://schemas.microsoft.com/sharepoint/v3/contenttype/forms"/>
  </ds:schemaRefs>
</ds:datastoreItem>
</file>

<file path=docMetadata/LabelInfo.xml><?xml version="1.0" encoding="utf-8"?>
<clbl:labelList xmlns:clbl="http://schemas.microsoft.com/office/2020/mipLabelMetadata">
  <clbl:label id="{ad85662c-69df-488b-85a4-8ec2870232c0}" enabled="0" method="" siteId="{ad85662c-69df-488b-85a4-8ec2870232c0}" removed="1"/>
</clbl:labelList>
</file>

<file path=docProps/app.xml><?xml version="1.0" encoding="utf-8"?>
<Properties xmlns="http://schemas.openxmlformats.org/officeDocument/2006/extended-properties" xmlns:vt="http://schemas.openxmlformats.org/officeDocument/2006/docPropsVTypes">
  <Template>Mod overlay design</Template>
  <TotalTime>6583</TotalTime>
  <Words>731</Words>
  <Application>Microsoft Office PowerPoint</Application>
  <PresentationFormat>Widescreen</PresentationFormat>
  <Paragraphs>66</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Amasis MT Pro</vt:lpstr>
      <vt:lpstr>Arial</vt:lpstr>
      <vt:lpstr>Arial Nova Light</vt:lpstr>
      <vt:lpstr>Calibri</vt:lpstr>
      <vt:lpstr>Elephant</vt:lpstr>
      <vt:lpstr>ModOverlayVTI</vt:lpstr>
      <vt:lpstr>VPK Summer Bridge #onebrevard </vt:lpstr>
      <vt:lpstr>PowerPoint Presentation</vt:lpstr>
      <vt:lpstr>How Summer Bridge will impact our community?</vt:lpstr>
      <vt:lpstr>One teacher  One paraprofessional  One hundred hours of instruction  </vt:lpstr>
      <vt:lpstr>Intensive Interventions  </vt:lpstr>
      <vt:lpstr>PowerPoint Presentation</vt:lpstr>
      <vt:lpstr>Send home the Letter of Eligibility and the Summer Bridge Flyer for any eligible students</vt:lpstr>
      <vt:lpstr>Parents need to visit the school they are interested in attending to drop off their Letter of Eligibility.   </vt:lpstr>
      <vt:lpstr>PowerPoint Presentation</vt:lpstr>
      <vt:lpstr>Together, we can create a promising future for all of Brevard’s children!</vt:lpstr>
    </vt:vector>
  </TitlesOfParts>
  <Company>Brevard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Meyer.Cheri@Office of Curriculum and Instruction</dc:creator>
  <cp:lastModifiedBy>Harriet Paredes</cp:lastModifiedBy>
  <cp:revision>6</cp:revision>
  <cp:lastPrinted>2025-04-15T14:27:21Z</cp:lastPrinted>
  <dcterms:created xsi:type="dcterms:W3CDTF">2025-04-11T15:29:35Z</dcterms:created>
  <dcterms:modified xsi:type="dcterms:W3CDTF">2026-05-21T17:07:37Z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